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41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7" r:id="rId1"/>
    <p:sldMasterId id="2147483729" r:id="rId2"/>
    <p:sldMasterId id="2147483741" r:id="rId3"/>
    <p:sldMasterId id="2147483753" r:id="rId4"/>
  </p:sldMasterIdLst>
  <p:notesMasterIdLst>
    <p:notesMasterId r:id="rId47"/>
  </p:notesMasterIdLst>
  <p:sldIdLst>
    <p:sldId id="299" r:id="rId5"/>
    <p:sldId id="257" r:id="rId6"/>
    <p:sldId id="319" r:id="rId7"/>
    <p:sldId id="317" r:id="rId8"/>
    <p:sldId id="320" r:id="rId9"/>
    <p:sldId id="259" r:id="rId10"/>
    <p:sldId id="318" r:id="rId11"/>
    <p:sldId id="308" r:id="rId12"/>
    <p:sldId id="309" r:id="rId13"/>
    <p:sldId id="265" r:id="rId14"/>
    <p:sldId id="307" r:id="rId15"/>
    <p:sldId id="266" r:id="rId16"/>
    <p:sldId id="277" r:id="rId17"/>
    <p:sldId id="285" r:id="rId18"/>
    <p:sldId id="278" r:id="rId19"/>
    <p:sldId id="286" r:id="rId20"/>
    <p:sldId id="267" r:id="rId21"/>
    <p:sldId id="279" r:id="rId22"/>
    <p:sldId id="314" r:id="rId23"/>
    <p:sldId id="284" r:id="rId24"/>
    <p:sldId id="313" r:id="rId25"/>
    <p:sldId id="315" r:id="rId26"/>
    <p:sldId id="316" r:id="rId27"/>
    <p:sldId id="306" r:id="rId28"/>
    <p:sldId id="288" r:id="rId29"/>
    <p:sldId id="290" r:id="rId30"/>
    <p:sldId id="291" r:id="rId31"/>
    <p:sldId id="311" r:id="rId32"/>
    <p:sldId id="292" r:id="rId33"/>
    <p:sldId id="293" r:id="rId34"/>
    <p:sldId id="294" r:id="rId35"/>
    <p:sldId id="295" r:id="rId36"/>
    <p:sldId id="296" r:id="rId37"/>
    <p:sldId id="271" r:id="rId38"/>
    <p:sldId id="272" r:id="rId39"/>
    <p:sldId id="297" r:id="rId40"/>
    <p:sldId id="300" r:id="rId41"/>
    <p:sldId id="312" r:id="rId42"/>
    <p:sldId id="301" r:id="rId43"/>
    <p:sldId id="302" r:id="rId44"/>
    <p:sldId id="274" r:id="rId45"/>
    <p:sldId id="31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837E"/>
    <a:srgbClr val="90FFB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4684" autoAdjust="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5.xml"/><Relationship Id="rId7" Type="http://schemas.openxmlformats.org/officeDocument/2006/relationships/slide" Target="slides/slide3.xml"/><Relationship Id="rId43" Type="http://schemas.openxmlformats.org/officeDocument/2006/relationships/slide" Target="slides/slide39.xml"/><Relationship Id="rId25" Type="http://schemas.openxmlformats.org/officeDocument/2006/relationships/slide" Target="slides/slide21.xml"/><Relationship Id="rId10" Type="http://schemas.openxmlformats.org/officeDocument/2006/relationships/slide" Target="slides/slide6.xml"/><Relationship Id="rId50" Type="http://schemas.openxmlformats.org/officeDocument/2006/relationships/viewProps" Target="viewProps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4.xml"/><Relationship Id="rId45" Type="http://schemas.openxmlformats.org/officeDocument/2006/relationships/slide" Target="slides/slide41.xml"/><Relationship Id="rId42" Type="http://schemas.openxmlformats.org/officeDocument/2006/relationships/slide" Target="slides/slide38.xml"/><Relationship Id="rId6" Type="http://schemas.openxmlformats.org/officeDocument/2006/relationships/slide" Target="slides/slide2.xml"/><Relationship Id="rId49" Type="http://schemas.openxmlformats.org/officeDocument/2006/relationships/presProps" Target="presProps.xml"/><Relationship Id="rId44" Type="http://schemas.openxmlformats.org/officeDocument/2006/relationships/slide" Target="slides/slide40.xml"/><Relationship Id="rId19" Type="http://schemas.openxmlformats.org/officeDocument/2006/relationships/slide" Target="slides/slide1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2.xml"/><Relationship Id="rId35" Type="http://schemas.openxmlformats.org/officeDocument/2006/relationships/slide" Target="slides/slide31.xml"/><Relationship Id="rId51" Type="http://schemas.openxmlformats.org/officeDocument/2006/relationships/theme" Target="theme/theme1.xml"/><Relationship Id="rId31" Type="http://schemas.openxmlformats.org/officeDocument/2006/relationships/slide" Target="slides/slide27.xml"/><Relationship Id="rId34" Type="http://schemas.openxmlformats.org/officeDocument/2006/relationships/slide" Target="slides/slide30.xml"/><Relationship Id="rId40" Type="http://schemas.openxmlformats.org/officeDocument/2006/relationships/slide" Target="slides/slide36.xml"/><Relationship Id="rId36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0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2" Type="http://schemas.openxmlformats.org/officeDocument/2006/relationships/tableStyles" Target="tableStyles.xml"/><Relationship Id="rId12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33" Type="http://schemas.openxmlformats.org/officeDocument/2006/relationships/slide" Target="slides/slide29.xml"/><Relationship Id="rId41" Type="http://schemas.openxmlformats.org/officeDocument/2006/relationships/slide" Target="slides/slide3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2" Type="http://schemas.openxmlformats.org/officeDocument/2006/relationships/slide" Target="slides/slide18.xml"/><Relationship Id="rId2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E38A3-D95D-D04F-8767-F35F97ACDCF6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3D5C7-2CF6-A64A-A209-5E7996679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very important result of this is that a developer has to learn, code and deploy different integrations with each and everyone separately. It’s just painful.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D5C7-2CF6-A64A-A209-5E79966797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D5C7-2CF6-A64A-A209-5E79966797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D5C7-2CF6-A64A-A209-5E799667978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1030" y="0"/>
            <a:ext cx="1301502" cy="67687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6524" y="0"/>
            <a:ext cx="3797350" cy="6768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4" y="723307"/>
            <a:ext cx="4344293" cy="533102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33" y="723307"/>
            <a:ext cx="4344293" cy="533102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957" y="35721"/>
            <a:ext cx="2201168" cy="60186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3" y="35721"/>
            <a:ext cx="6496348" cy="60186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523" y="3366492"/>
            <a:ext cx="2549426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105" y="3366492"/>
            <a:ext cx="2549426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1030" y="0"/>
            <a:ext cx="1301502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6524" y="0"/>
            <a:ext cx="37973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4" y="723305"/>
            <a:ext cx="4344293" cy="53488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33" y="723305"/>
            <a:ext cx="4344293" cy="53488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523" y="3375422"/>
            <a:ext cx="2549426" cy="3393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105" y="3375422"/>
            <a:ext cx="2549426" cy="3393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5494" y="0"/>
            <a:ext cx="2205633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594" y="0"/>
            <a:ext cx="6509742" cy="6072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6523" y="3375422"/>
            <a:ext cx="5206008" cy="3393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6523" y="0"/>
            <a:ext cx="5206008" cy="3303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6454" y="35719"/>
            <a:ext cx="8777883" cy="634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383" y="723306"/>
            <a:ext cx="8795742" cy="5331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67867" indent="-24219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Wingdings" pitchFamily="1" charset="2"/>
        <a:buChar char="§"/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44664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marL="857176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marL="1169687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marL="1482199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1803641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2125081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2446522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2767963" indent="-24108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6523" y="3366492"/>
            <a:ext cx="5206008" cy="349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6523" y="0"/>
            <a:ext cx="5206008" cy="3303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8594" y="0"/>
            <a:ext cx="879574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383" y="723305"/>
            <a:ext cx="8795742" cy="5348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67840" indent="-242174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Wingdings" pitchFamily="1" charset="2"/>
        <a:buChar char="§"/>
        <a:defRPr sz="2300">
          <a:solidFill>
            <a:srgbClr val="000406"/>
          </a:solidFill>
          <a:latin typeface="+mn-lt"/>
          <a:ea typeface="+mn-ea"/>
          <a:cs typeface="+mn-cs"/>
          <a:sym typeface="Arial" charset="0"/>
        </a:defRPr>
      </a:lvl1pPr>
      <a:lvl2pPr marL="544608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2pPr>
      <a:lvl3pPr marL="857088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3pPr>
      <a:lvl4pPr marL="1169567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4pPr>
      <a:lvl5pPr marL="1482047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5pPr>
      <a:lvl6pPr marL="1803456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6pPr>
      <a:lvl7pPr marL="2124863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7pPr>
      <a:lvl8pPr marL="2446272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8pPr>
      <a:lvl9pPr marL="2767679" indent="-24105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4" Type="http://schemas.openxmlformats.org/officeDocument/2006/relationships/hyperlink" Target="http://openpayments.org/schema/1.0/payment-types/Services" TargetMode="External"/><Relationship Id="rId20" Type="http://schemas.openxmlformats.org/officeDocument/2006/relationships/hyperlink" Target="http://openpayments.org/schema/1.0/status-types/Pending" TargetMode="External"/><Relationship Id="rId4" Type="http://schemas.openxmlformats.org/officeDocument/2006/relationships/hyperlink" Target="http://openpayments.org/schema/1.0/payment-types/InstantPay" TargetMode="External"/><Relationship Id="rId21" Type="http://schemas.openxmlformats.org/officeDocument/2006/relationships/hyperlink" Target="http://openpayments.org/schema/1.0/status-types/Complete" TargetMode="External"/><Relationship Id="rId22" Type="http://schemas.openxmlformats.org/officeDocument/2006/relationships/hyperlink" Target="http://openpayments.org/schema/1.0/status-types/Canceled" TargetMode="External"/><Relationship Id="rId7" Type="http://schemas.openxmlformats.org/officeDocument/2006/relationships/hyperlink" Target="http://openpayments.org/schema/1.0/object-types/PaymentAgreement" TargetMode="External"/><Relationship Id="rId11" Type="http://schemas.openxmlformats.org/officeDocument/2006/relationships/hyperlink" Target="http://openpayments.org/schema/1.0/entity-types/SecondaryReceiver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openpayments.org/schema/1.0/object-types/PostPayAgreement" TargetMode="External"/><Relationship Id="rId16" Type="http://schemas.openxmlformats.org/officeDocument/2006/relationships/hyperlink" Target="http://openpayments.org/schema/1.0/funding-types/Bank" TargetMode="External"/><Relationship Id="rId8" Type="http://schemas.openxmlformats.org/officeDocument/2006/relationships/hyperlink" Target="http://openpayments.org/schema/1.0/object-types/HoldFunds" TargetMode="External"/><Relationship Id="rId13" Type="http://schemas.openxmlformats.org/officeDocument/2006/relationships/hyperlink" Target="http://openpayments.org/schema/1.0/payment-types/Goods" TargetMode="External"/><Relationship Id="rId10" Type="http://schemas.openxmlformats.org/officeDocument/2006/relationships/hyperlink" Target="http://openpayments.org/schema/1.0/entity-types/Receiver" TargetMode="External"/><Relationship Id="rId5" Type="http://schemas.openxmlformats.org/officeDocument/2006/relationships/hyperlink" Target="http://openpayments.org/schema/1.0/object-types/PostPay" TargetMode="External"/><Relationship Id="rId15" Type="http://schemas.openxmlformats.org/officeDocument/2006/relationships/hyperlink" Target="http://openpayments.org/schema/1.0/payment-types/Donations" TargetMode="External"/><Relationship Id="rId12" Type="http://schemas.openxmlformats.org/officeDocument/2006/relationships/hyperlink" Target="http://openpayments.org/schema/1.0/payment-types/Personal" TargetMode="External"/><Relationship Id="rId17" Type="http://schemas.openxmlformats.org/officeDocument/2006/relationships/hyperlink" Target="http://owp-api.net/schema/1.0/funding-types/Card" TargetMode="External"/><Relationship Id="rId19" Type="http://schemas.openxmlformats.org/officeDocument/2006/relationships/hyperlink" Target="http://openpayments.org/schema/1.0/status-types/Created" TargetMode="External"/><Relationship Id="rId2" Type="http://schemas.openxmlformats.org/officeDocument/2006/relationships/notesSlide" Target="../notesSlides/notesSlide3.xml"/><Relationship Id="rId9" Type="http://schemas.openxmlformats.org/officeDocument/2006/relationships/hyperlink" Target="http://openpayments.org/schema/1.0/entity-types/Sender" TargetMode="External"/><Relationship Id="rId3" Type="http://schemas.openxmlformats.org/officeDocument/2006/relationships/hyperlink" Target="http://openpayments.org/schema/1.0/object-types/InstantPay" TargetMode="External"/><Relationship Id="rId18" Type="http://schemas.openxmlformats.org/officeDocument/2006/relationships/hyperlink" Target="http://owp-api.net/schema/1.0/funding-types/Gol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ayments.org/schema/1.0/object-types/PostPayAgreement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ayments.org/schema/1.0/payment-types/InstantPay" TargetMode="Externa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ayments.org/schema/1.0/object-types/PaymentAgreement" TargetMode="Externa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ayments.org/schema/1.0/object-types/HoldFunds" TargetMode="Externa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ayments.org/schema/1.0/object-types/InstantPay" TargetMode="Externa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provider.com/.well-known/host-meta" TargetMode="Externa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png"/><Relationship Id="rId20" Type="http://schemas.openxmlformats.org/officeDocument/2006/relationships/image" Target="../media/image23.gif"/><Relationship Id="rId4" Type="http://schemas.openxmlformats.org/officeDocument/2006/relationships/image" Target="../media/image7.png"/><Relationship Id="rId21" Type="http://schemas.openxmlformats.org/officeDocument/2006/relationships/image" Target="../media/image24.jpe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7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6" Type="http://schemas.openxmlformats.org/officeDocument/2006/relationships/image" Target="../media/image19.png"/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0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19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18" Type="http://schemas.openxmlformats.org/officeDocument/2006/relationships/image" Target="../media/image2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OWP-API@googlegroups.com" TargetMode="External"/><Relationship Id="rId3" Type="http://schemas.openxmlformats.org/officeDocument/2006/relationships/hyperlink" Target="http://groups.google.com/group/owp-api" TargetMode="Externa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google.com/group/owp-api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1940" y="1463040"/>
            <a:ext cx="5554639" cy="2250530"/>
          </a:xfrm>
        </p:spPr>
        <p:txBody>
          <a:bodyPr/>
          <a:lstStyle/>
          <a:p>
            <a:pPr algn="ctr"/>
            <a:r>
              <a:rPr lang="en-US" sz="4800" cap="none" dirty="0" smtClean="0">
                <a:solidFill>
                  <a:srgbClr val="002060"/>
                </a:solidFill>
              </a:rPr>
              <a:t>Open Stack For </a:t>
            </a:r>
            <a:br>
              <a:rPr lang="en-US" sz="4800" cap="none" dirty="0" smtClean="0">
                <a:solidFill>
                  <a:srgbClr val="002060"/>
                </a:solidFill>
              </a:rPr>
            </a:br>
            <a:r>
              <a:rPr lang="en-US" sz="4800" u="sng" cap="none" dirty="0" smtClean="0">
                <a:solidFill>
                  <a:srgbClr val="002060"/>
                </a:solidFill>
              </a:rPr>
              <a:t>Open </a:t>
            </a:r>
            <a:br>
              <a:rPr lang="en-US" sz="4800" u="sng" cap="none" dirty="0" smtClean="0">
                <a:solidFill>
                  <a:srgbClr val="002060"/>
                </a:solidFill>
              </a:rPr>
            </a:br>
            <a:r>
              <a:rPr lang="en-US" sz="4800" u="sng" cap="none" dirty="0" smtClean="0">
                <a:solidFill>
                  <a:srgbClr val="002060"/>
                </a:solidFill>
              </a:rPr>
              <a:t>Web Payments</a:t>
            </a:r>
            <a:endParaRPr lang="en-US" sz="4800" u="sng" cap="none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4570629" y="4735773"/>
            <a:ext cx="3556486" cy="943891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Praveen </a:t>
            </a:r>
            <a:r>
              <a:rPr lang="en-US" sz="3100" dirty="0" err="1" smtClean="0">
                <a:solidFill>
                  <a:schemeClr val="tx1"/>
                </a:solidFill>
              </a:rPr>
              <a:t>Alavilli</a:t>
            </a:r>
            <a:endParaRPr lang="en-US" sz="3100" dirty="0" smtClean="0">
              <a:solidFill>
                <a:schemeClr val="tx1"/>
              </a:solidFill>
            </a:endParaRPr>
          </a:p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Ray Tanaka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not covering (for 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endParaRPr lang="en-US" dirty="0" smtClean="0"/>
          </a:p>
          <a:p>
            <a:pPr>
              <a:spcAft>
                <a:spcPts val="3000"/>
              </a:spcAft>
            </a:pP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Payment data portability (Merchant + Consumer)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Client, user and receiver account management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Direct integration with financial institutions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189" y="2374900"/>
            <a:ext cx="7772176" cy="136177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Transactions AS THE CORE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0-07-14 at 11.15.5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60" y="897130"/>
            <a:ext cx="9165638" cy="438607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70039" y="1070436"/>
            <a:ext cx="2908235" cy="4362353"/>
            <a:chOff x="3133516" y="1070436"/>
            <a:chExt cx="2908235" cy="4362353"/>
          </a:xfrm>
        </p:grpSpPr>
        <p:pic>
          <p:nvPicPr>
            <p:cNvPr id="8" name="Picture 7" descr="phot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16" y="1070436"/>
              <a:ext cx="2908235" cy="4362353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 bwMode="auto">
            <a:xfrm>
              <a:off x="3911599" y="1335528"/>
              <a:ext cx="842710" cy="72144"/>
            </a:xfrm>
            <a:custGeom>
              <a:avLst/>
              <a:gdLst>
                <a:gd name="connsiteX0" fmla="*/ 0 w 842710"/>
                <a:gd name="connsiteY0" fmla="*/ 28786 h 72144"/>
                <a:gd name="connsiteX1" fmla="*/ 423334 w 842710"/>
                <a:gd name="connsiteY1" fmla="*/ 20319 h 72144"/>
                <a:gd name="connsiteX2" fmla="*/ 838200 w 842710"/>
                <a:gd name="connsiteY2" fmla="*/ 20319 h 72144"/>
                <a:gd name="connsiteX3" fmla="*/ 414867 w 842710"/>
                <a:gd name="connsiteY3" fmla="*/ 37253 h 72144"/>
                <a:gd name="connsiteX4" fmla="*/ 118534 w 842710"/>
                <a:gd name="connsiteY4" fmla="*/ 54186 h 72144"/>
                <a:gd name="connsiteX5" fmla="*/ 152400 w 842710"/>
                <a:gd name="connsiteY5" fmla="*/ 62653 h 72144"/>
                <a:gd name="connsiteX6" fmla="*/ 76200 w 842710"/>
                <a:gd name="connsiteY6" fmla="*/ 71119 h 72144"/>
                <a:gd name="connsiteX7" fmla="*/ 736600 w 842710"/>
                <a:gd name="connsiteY7" fmla="*/ 62653 h 72144"/>
                <a:gd name="connsiteX8" fmla="*/ 753534 w 842710"/>
                <a:gd name="connsiteY8" fmla="*/ 45719 h 72144"/>
                <a:gd name="connsiteX9" fmla="*/ 778934 w 842710"/>
                <a:gd name="connsiteY9" fmla="*/ 37253 h 72144"/>
                <a:gd name="connsiteX10" fmla="*/ 745067 w 842710"/>
                <a:gd name="connsiteY10" fmla="*/ 28786 h 72144"/>
                <a:gd name="connsiteX11" fmla="*/ 321734 w 842710"/>
                <a:gd name="connsiteY11" fmla="*/ 20319 h 72144"/>
                <a:gd name="connsiteX12" fmla="*/ 169334 w 842710"/>
                <a:gd name="connsiteY12" fmla="*/ 11853 h 72144"/>
                <a:gd name="connsiteX13" fmla="*/ 67734 w 842710"/>
                <a:gd name="connsiteY13" fmla="*/ 3386 h 72144"/>
                <a:gd name="connsiteX14" fmla="*/ 677334 w 842710"/>
                <a:gd name="connsiteY14" fmla="*/ 3386 h 7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2710" h="72144">
                  <a:moveTo>
                    <a:pt x="0" y="28786"/>
                  </a:moveTo>
                  <a:lnTo>
                    <a:pt x="423334" y="20319"/>
                  </a:lnTo>
                  <a:cubicBezTo>
                    <a:pt x="777094" y="11995"/>
                    <a:pt x="613952" y="4303"/>
                    <a:pt x="838200" y="20319"/>
                  </a:cubicBezTo>
                  <a:cubicBezTo>
                    <a:pt x="685523" y="71213"/>
                    <a:pt x="842710" y="21600"/>
                    <a:pt x="414867" y="37253"/>
                  </a:cubicBezTo>
                  <a:cubicBezTo>
                    <a:pt x="315994" y="40870"/>
                    <a:pt x="217312" y="48542"/>
                    <a:pt x="118534" y="54186"/>
                  </a:cubicBezTo>
                  <a:cubicBezTo>
                    <a:pt x="129823" y="57008"/>
                    <a:pt x="163204" y="58332"/>
                    <a:pt x="152400" y="62653"/>
                  </a:cubicBezTo>
                  <a:cubicBezTo>
                    <a:pt x="128671" y="72144"/>
                    <a:pt x="50644" y="71119"/>
                    <a:pt x="76200" y="71119"/>
                  </a:cubicBezTo>
                  <a:cubicBezTo>
                    <a:pt x="296351" y="71119"/>
                    <a:pt x="516467" y="65475"/>
                    <a:pt x="736600" y="62653"/>
                  </a:cubicBezTo>
                  <a:cubicBezTo>
                    <a:pt x="742245" y="57008"/>
                    <a:pt x="746689" y="49826"/>
                    <a:pt x="753534" y="45719"/>
                  </a:cubicBezTo>
                  <a:cubicBezTo>
                    <a:pt x="761187" y="41127"/>
                    <a:pt x="782925" y="45235"/>
                    <a:pt x="778934" y="37253"/>
                  </a:cubicBezTo>
                  <a:cubicBezTo>
                    <a:pt x="773730" y="26845"/>
                    <a:pt x="756695" y="29217"/>
                    <a:pt x="745067" y="28786"/>
                  </a:cubicBezTo>
                  <a:cubicBezTo>
                    <a:pt x="604024" y="23562"/>
                    <a:pt x="462845" y="23141"/>
                    <a:pt x="321734" y="20319"/>
                  </a:cubicBezTo>
                  <a:lnTo>
                    <a:pt x="169334" y="11853"/>
                  </a:lnTo>
                  <a:cubicBezTo>
                    <a:pt x="135425" y="9592"/>
                    <a:pt x="33755" y="3952"/>
                    <a:pt x="67734" y="3386"/>
                  </a:cubicBezTo>
                  <a:cubicBezTo>
                    <a:pt x="270906" y="0"/>
                    <a:pt x="474134" y="3386"/>
                    <a:pt x="677334" y="3386"/>
                  </a:cubicBez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</p:grpSp>
      <p:pic>
        <p:nvPicPr>
          <p:cNvPr id="15" name="Picture 14" descr="pho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434" y="1070436"/>
            <a:ext cx="2908235" cy="43623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351494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The closest sibling on the web !</a:t>
            </a:r>
            <a:endParaRPr lang="en-US" dirty="0"/>
          </a:p>
        </p:txBody>
      </p:sp>
      <p:pic>
        <p:nvPicPr>
          <p:cNvPr id="7" name="Picture 6" descr="Screen shot 2010-07-15 at 12.04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3513899"/>
            <a:ext cx="1244600" cy="1231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Feeds – web resources</a:t>
            </a:r>
            <a:endParaRPr lang="en-US" dirty="0"/>
          </a:p>
        </p:txBody>
      </p:sp>
      <p:pic>
        <p:nvPicPr>
          <p:cNvPr id="4" name="Content Placeholder 3" descr="Screen shot 2010-07-15 at 12.02.08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8" y="1150178"/>
            <a:ext cx="8796337" cy="44957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Feeds –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&lt;entry&gt;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id</a:t>
            </a:r>
            <a:r>
              <a:rPr lang="en-US" sz="1400" dirty="0" smtClean="0"/>
              <a:t>&gt;tag:blogger.com,1999:blog-754260340057137512.post-2123024611142172293&lt;/id&gt;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published</a:t>
            </a:r>
            <a:r>
              <a:rPr lang="en-US" sz="1400" dirty="0" smtClean="0"/>
              <a:t>&gt;2010-03-11T13:46:00.001-05:00&lt;/published&gt;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updated</a:t>
            </a:r>
            <a:r>
              <a:rPr lang="en-US" sz="1400" dirty="0" smtClean="0"/>
              <a:t>&gt;2010-03-11T13:46:50.788-05:00&lt;/updated&gt;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category</a:t>
            </a:r>
            <a:r>
              <a:rPr lang="en-US" sz="1400" dirty="0" smtClean="0"/>
              <a:t> scheme='http://</a:t>
            </a:r>
            <a:r>
              <a:rPr lang="en-US" sz="1400" dirty="0" err="1" smtClean="0"/>
              <a:t>www.blogger.com</a:t>
            </a:r>
            <a:r>
              <a:rPr lang="en-US" sz="1400" dirty="0" smtClean="0"/>
              <a:t>/atom/ns#' term='wallet'/&gt;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title </a:t>
            </a:r>
            <a:r>
              <a:rPr lang="en-US" sz="1400" dirty="0" smtClean="0"/>
              <a:t>type='text'&gt;Fueling the </a:t>
            </a:r>
            <a:r>
              <a:rPr lang="en-US" sz="1400" dirty="0" err="1" smtClean="0"/>
              <a:t>Wallet.Next</a:t>
            </a:r>
            <a:r>
              <a:rPr lang="en-US" sz="1400" dirty="0" smtClean="0"/>
              <a:t>&lt;/title&gt;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content </a:t>
            </a:r>
            <a:r>
              <a:rPr lang="en-US" sz="1400" dirty="0" smtClean="0"/>
              <a:t>type='html'&gt;……&lt;/content&gt;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link </a:t>
            </a:r>
            <a:r>
              <a:rPr lang="en-US" sz="1400" dirty="0" err="1" smtClean="0"/>
              <a:t>rel</a:t>
            </a:r>
            <a:r>
              <a:rPr lang="en-US" sz="1400" dirty="0" smtClean="0"/>
              <a:t>='alternate' type='text/html' </a:t>
            </a:r>
            <a:r>
              <a:rPr lang="en-US" sz="1400" dirty="0" err="1" smtClean="0"/>
              <a:t>href</a:t>
            </a:r>
            <a:r>
              <a:rPr lang="en-US" sz="1400" dirty="0" smtClean="0"/>
              <a:t>='http://whyidentity.blogspot.com/2010/03/fueling-walletnext.html' title='Fueling the </a:t>
            </a:r>
            <a:r>
              <a:rPr lang="en-US" sz="1400" dirty="0" err="1" smtClean="0"/>
              <a:t>Wallet.Next</a:t>
            </a:r>
            <a:r>
              <a:rPr lang="en-US" sz="1400" dirty="0" smtClean="0"/>
              <a:t>'/&gt;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link </a:t>
            </a:r>
            <a:r>
              <a:rPr lang="en-US" sz="1400" dirty="0" err="1" smtClean="0"/>
              <a:t>rel</a:t>
            </a:r>
            <a:r>
              <a:rPr lang="en-US" sz="1400" dirty="0" smtClean="0"/>
              <a:t>='replies' type='text/html' </a:t>
            </a:r>
            <a:r>
              <a:rPr lang="en-US" sz="1400" dirty="0" err="1" smtClean="0"/>
              <a:t>href</a:t>
            </a:r>
            <a:r>
              <a:rPr lang="en-US" sz="1400" dirty="0" smtClean="0"/>
              <a:t>='https://</a:t>
            </a:r>
            <a:r>
              <a:rPr lang="en-US" sz="1400" dirty="0" err="1" smtClean="0"/>
              <a:t>www.blogger.com/comment.g?blogID</a:t>
            </a:r>
            <a:r>
              <a:rPr lang="en-US" sz="1400" dirty="0" smtClean="0"/>
              <a:t>=754260340057137512&amp;amp;postID=2123024611142172293' title='0 Comments'/&gt;</a:t>
            </a:r>
          </a:p>
          <a:p>
            <a:pPr>
              <a:buNone/>
            </a:pPr>
            <a:r>
              <a:rPr lang="en-US" sz="1400" dirty="0" smtClean="0"/>
              <a:t>	 &lt;</a:t>
            </a:r>
            <a:r>
              <a:rPr lang="en-US" sz="1400" b="1" dirty="0" smtClean="0"/>
              <a:t>author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 	&lt;name&gt;Praveen&lt;/name&gt;</a:t>
            </a:r>
          </a:p>
          <a:p>
            <a:pPr>
              <a:buNone/>
            </a:pPr>
            <a:r>
              <a:rPr lang="en-US" sz="1400" dirty="0" smtClean="0"/>
              <a:t>	 	&lt;</a:t>
            </a:r>
            <a:r>
              <a:rPr lang="en-US" sz="1400" dirty="0" err="1" smtClean="0"/>
              <a:t>uri</a:t>
            </a:r>
            <a:r>
              <a:rPr lang="en-US" sz="1400" dirty="0" smtClean="0"/>
              <a:t>&gt;http://www.blogger.com/profile/10778095038892167017&lt;/</a:t>
            </a:r>
            <a:r>
              <a:rPr lang="en-US" sz="1400" dirty="0" err="1" smtClean="0"/>
              <a:t>uri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/>
              <a:t>	 	&lt;email&gt;</a:t>
            </a:r>
            <a:r>
              <a:rPr lang="en-US" sz="1400" dirty="0" err="1" smtClean="0"/>
              <a:t>noreply@blogger.com</a:t>
            </a:r>
            <a:r>
              <a:rPr lang="en-US" sz="1400" dirty="0" smtClean="0"/>
              <a:t>&lt;/email&gt;</a:t>
            </a:r>
          </a:p>
          <a:p>
            <a:pPr>
              <a:buNone/>
            </a:pPr>
            <a:r>
              <a:rPr lang="en-US" sz="1400" dirty="0" smtClean="0"/>
              <a:t>	 &lt;/author&gt;</a:t>
            </a:r>
          </a:p>
          <a:p>
            <a:pPr>
              <a:buNone/>
            </a:pPr>
            <a:r>
              <a:rPr lang="en-US" sz="1400" dirty="0" smtClean="0"/>
              <a:t> &lt;/entry&gt;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Transactions –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Sender – Payer, Buyer, Customer</a:t>
            </a:r>
          </a:p>
          <a:p>
            <a:pPr>
              <a:buFont typeface="Arial"/>
              <a:buChar char="•"/>
            </a:pPr>
            <a:r>
              <a:rPr lang="en-US" dirty="0" smtClean="0"/>
              <a:t>Receiver - Friend, Merchant, Seller, Some Service Provider)</a:t>
            </a:r>
          </a:p>
          <a:p>
            <a:pPr>
              <a:buFont typeface="Arial"/>
              <a:buChar char="•"/>
            </a:pPr>
            <a:r>
              <a:rPr lang="en-US" dirty="0" smtClean="0"/>
              <a:t>Type of Payment – instant, subscription, pre-pay, post-pay, refund, agreement to pay in future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Reason for payment – purchase, personal, gift, etc.</a:t>
            </a:r>
          </a:p>
          <a:p>
            <a:pPr>
              <a:buFont typeface="Arial"/>
              <a:buChar char="•"/>
            </a:pPr>
            <a:r>
              <a:rPr lang="en-US" dirty="0" smtClean="0"/>
              <a:t>Category – Restaurant, Merchandise, Travel, etc.</a:t>
            </a:r>
          </a:p>
          <a:p>
            <a:pPr>
              <a:buFont typeface="Arial"/>
              <a:buChar char="•"/>
            </a:pPr>
            <a:r>
              <a:rPr lang="en-US" dirty="0" smtClean="0"/>
              <a:t>Unique identifier</a:t>
            </a:r>
          </a:p>
          <a:p>
            <a:pPr>
              <a:buFont typeface="Arial"/>
              <a:buChar char="•"/>
            </a:pPr>
            <a:r>
              <a:rPr lang="en-US" dirty="0" smtClean="0"/>
              <a:t>Amount and Currency</a:t>
            </a:r>
          </a:p>
          <a:p>
            <a:pPr>
              <a:buFont typeface="Arial"/>
              <a:buChar char="•"/>
            </a:pPr>
            <a:r>
              <a:rPr lang="en-US" dirty="0" smtClean="0"/>
              <a:t>Status</a:t>
            </a:r>
          </a:p>
          <a:p>
            <a:pPr>
              <a:buFont typeface="Arial"/>
              <a:buChar char="•"/>
            </a:pPr>
            <a:r>
              <a:rPr lang="en-US" dirty="0" smtClean="0"/>
              <a:t>Application/Client– Web Site, Mobile Application, etc.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Transaction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ATOM Entry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000" y="1460310"/>
          <a:ext cx="8796336" cy="2966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168"/>
                <a:gridCol w="4398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</a:t>
                      </a:r>
                      <a:endParaRPr lang="en-US" dirty="0"/>
                    </a:p>
                  </a:txBody>
                  <a:tcPr marL="103486" marR="10348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 Entry</a:t>
                      </a:r>
                      <a:endParaRPr lang="en-US" dirty="0"/>
                    </a:p>
                  </a:txBody>
                  <a:tcPr marL="103486" marR="103486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published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Id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Payment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title/summary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Application/Client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List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 marL="103486" marR="1034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Summary/memo</a:t>
                      </a:r>
                      <a:endParaRPr lang="en-US" dirty="0"/>
                    </a:p>
                  </a:txBody>
                  <a:tcPr marL="103486" marR="1034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 marL="103486" marR="10348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5575"/>
            <a:ext cx="8483600" cy="1362075"/>
          </a:xfrm>
        </p:spPr>
        <p:txBody>
          <a:bodyPr/>
          <a:lstStyle/>
          <a:p>
            <a:pPr algn="ctr"/>
            <a:r>
              <a:rPr lang="en-US" sz="5400" dirty="0" smtClean="0"/>
              <a:t>Open Web Payments Extensions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3236912"/>
            <a:ext cx="7772176" cy="1500188"/>
          </a:xfrm>
        </p:spPr>
        <p:txBody>
          <a:bodyPr/>
          <a:lstStyle/>
          <a:p>
            <a:pPr algn="ctr"/>
            <a:r>
              <a:rPr lang="en-US" sz="2400" dirty="0" smtClean="0"/>
              <a:t>Filling in the missing pieces in the puzzle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Online Payments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State of the Online Payments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Payment Networks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Features and Functionality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A Case for Open Web Payments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Open Stack for Open Web Payments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Next steps / Call for Action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5" y="2225575"/>
            <a:ext cx="7772400" cy="1362075"/>
          </a:xfrm>
        </p:spPr>
        <p:txBody>
          <a:bodyPr/>
          <a:lstStyle/>
          <a:p>
            <a:pPr algn="ctr"/>
            <a:r>
              <a:rPr lang="en-US" sz="5000" dirty="0" smtClean="0"/>
              <a:t>ATOM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200" dirty="0" smtClean="0"/>
              <a:t>An XML-based Web Content and metadata syndication format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5" y="2225575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POCO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3236912"/>
            <a:ext cx="7772176" cy="1500188"/>
          </a:xfrm>
        </p:spPr>
        <p:txBody>
          <a:bodyPr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Simple, Portable and Standard Contact schema</a:t>
            </a:r>
          </a:p>
          <a:p>
            <a:pPr algn="ctr"/>
            <a:r>
              <a:rPr lang="en-US" sz="2400" dirty="0" smtClean="0"/>
              <a:t>Shipping &amp; Billing Address -- </a:t>
            </a:r>
            <a:r>
              <a:rPr lang="en-US" sz="2400" dirty="0" err="1" smtClean="0"/>
              <a:t>poco:address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5575"/>
            <a:ext cx="8483600" cy="1362075"/>
          </a:xfrm>
        </p:spPr>
        <p:txBody>
          <a:bodyPr/>
          <a:lstStyle/>
          <a:p>
            <a:pPr algn="ctr"/>
            <a:r>
              <a:rPr lang="en-US" sz="5400" dirty="0" err="1" smtClean="0"/>
              <a:t>OAUth</a:t>
            </a:r>
            <a:r>
              <a:rPr lang="en-US" sz="5400" dirty="0" smtClean="0"/>
              <a:t> 2.0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3236912"/>
            <a:ext cx="7772176" cy="1500188"/>
          </a:xfrm>
        </p:spPr>
        <p:txBody>
          <a:bodyPr/>
          <a:lstStyle/>
          <a:p>
            <a:pPr algn="ctr"/>
            <a:r>
              <a:rPr lang="en-US" sz="2400" dirty="0" smtClean="0"/>
              <a:t>Request (Client) Authentication </a:t>
            </a:r>
          </a:p>
          <a:p>
            <a:pPr algn="ctr"/>
            <a:r>
              <a:rPr lang="en-US" sz="2400" dirty="0" smtClean="0"/>
              <a:t>End User Authorization (Transaction Approval)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Little sketchy 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5575"/>
            <a:ext cx="8483600" cy="1362075"/>
          </a:xfrm>
        </p:spPr>
        <p:txBody>
          <a:bodyPr/>
          <a:lstStyle/>
          <a:p>
            <a:pPr algn="ctr"/>
            <a:r>
              <a:rPr lang="en-US" sz="5400" dirty="0" err="1" smtClean="0"/>
              <a:t>ATOMPub</a:t>
            </a:r>
            <a:r>
              <a:rPr lang="en-US" sz="5400" dirty="0" smtClean="0"/>
              <a:t> 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3236912"/>
            <a:ext cx="7772176" cy="1500188"/>
          </a:xfrm>
        </p:spPr>
        <p:txBody>
          <a:bodyPr/>
          <a:lstStyle/>
          <a:p>
            <a:pPr algn="ctr"/>
            <a:r>
              <a:rPr lang="en-US" sz="2400" dirty="0" smtClean="0"/>
              <a:t>Application level protocol for publishing and editing web resources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our open stack 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44724" y="5948464"/>
            <a:ext cx="3019507" cy="577235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Payments Provider</a:t>
            </a:r>
            <a:endParaRPr lang="en-US" b="1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648292" y="806624"/>
            <a:ext cx="1712868" cy="657160"/>
          </a:xfrm>
          <a:prstGeom prst="round2Same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Consumer</a:t>
            </a:r>
          </a:p>
          <a:p>
            <a:pPr algn="ctr"/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2908480" y="755824"/>
            <a:ext cx="1712868" cy="967979"/>
          </a:xfrm>
          <a:prstGeom prst="round2Same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Transaction</a:t>
            </a:r>
          </a:p>
          <a:p>
            <a:pPr algn="ctr"/>
            <a:r>
              <a:rPr lang="en-US" b="1" dirty="0" smtClean="0"/>
              <a:t>History</a:t>
            </a:r>
          </a:p>
          <a:p>
            <a:pPr algn="ctr"/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4927294" y="806624"/>
            <a:ext cx="1713921" cy="657160"/>
          </a:xfrm>
          <a:prstGeom prst="round2Same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Merchant</a:t>
            </a:r>
          </a:p>
          <a:p>
            <a:pPr algn="ctr"/>
            <a:r>
              <a:rPr lang="en-US" b="1" dirty="0" smtClean="0"/>
              <a:t>Application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05827" y="5611757"/>
            <a:ext cx="488424" cy="88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414706" y="2052479"/>
            <a:ext cx="488424" cy="88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52962" y="1856743"/>
            <a:ext cx="488425" cy="324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354335" y="1883382"/>
            <a:ext cx="488426" cy="2708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 bwMode="auto">
          <a:xfrm>
            <a:off x="6757851" y="2301130"/>
            <a:ext cx="548640" cy="314717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9387" y="2959013"/>
            <a:ext cx="1881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Open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Web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Payments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Stack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50444" y="2433282"/>
            <a:ext cx="1507408" cy="544775"/>
          </a:xfrm>
          <a:prstGeom prst="roundRect">
            <a:avLst>
              <a:gd name="adj" fmla="val 22991"/>
            </a:avLst>
          </a:prstGeom>
          <a:solidFill>
            <a:srgbClr val="CD837E"/>
          </a:solidFill>
          <a:ln w="25400" cap="flat" cmpd="sng" algn="ctr">
            <a:solidFill>
              <a:srgbClr val="CD83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PoCo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917322" y="2433282"/>
            <a:ext cx="2333121" cy="544775"/>
          </a:xfrm>
          <a:prstGeom prst="roundRect">
            <a:avLst>
              <a:gd name="adj" fmla="val 22991"/>
            </a:avLst>
          </a:prstGeom>
          <a:solidFill>
            <a:srgbClr val="CD837E"/>
          </a:solidFill>
          <a:ln w="25400" cap="flat" cmpd="sng" algn="ctr">
            <a:solidFill>
              <a:srgbClr val="CD83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Open Web Payment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84201" y="2433282"/>
            <a:ext cx="2333121" cy="544775"/>
          </a:xfrm>
          <a:prstGeom prst="roundRect">
            <a:avLst>
              <a:gd name="adj" fmla="val 22991"/>
            </a:avLst>
          </a:prstGeom>
          <a:solidFill>
            <a:srgbClr val="CD837E"/>
          </a:solidFill>
          <a:ln w="25400" cap="flat" cmpd="sng" algn="ctr">
            <a:solidFill>
              <a:srgbClr val="CD83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OpenSearch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72733" y="2978057"/>
            <a:ext cx="6163490" cy="564625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Atom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72733" y="3542682"/>
            <a:ext cx="6163490" cy="577325"/>
          </a:xfrm>
          <a:prstGeom prst="roundRect">
            <a:avLst/>
          </a:prstGeom>
          <a:solidFill>
            <a:srgbClr val="FF00FF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AtomPub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72733" y="4120007"/>
            <a:ext cx="6163490" cy="54058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OAuth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72733" y="4684632"/>
            <a:ext cx="6163490" cy="611268"/>
          </a:xfrm>
          <a:prstGeom prst="roundRect">
            <a:avLst/>
          </a:prstGeom>
          <a:solidFill>
            <a:srgbClr val="660066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ost-meta/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WebFinger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2654300"/>
            <a:ext cx="7772176" cy="1056977"/>
          </a:xfrm>
        </p:spPr>
        <p:txBody>
          <a:bodyPr/>
          <a:lstStyle/>
          <a:p>
            <a:pPr algn="ctr"/>
            <a:r>
              <a:rPr lang="en-US" sz="3600" dirty="0" smtClean="0"/>
              <a:t>How does this work 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 represented by an Entry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383" y="939800"/>
            <a:ext cx="8795742" cy="5132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&lt;entry&gt;</a:t>
            </a:r>
          </a:p>
          <a:p>
            <a:pPr>
              <a:buNone/>
            </a:pPr>
            <a:r>
              <a:rPr lang="en-US" dirty="0" smtClean="0"/>
              <a:t>	&lt;id&gt; -unique-transaction-id- &lt;/id&gt;</a:t>
            </a:r>
          </a:p>
          <a:p>
            <a:pPr>
              <a:buNone/>
            </a:pPr>
            <a:r>
              <a:rPr lang="en-US" dirty="0" smtClean="0"/>
              <a:t>	&lt;title type=“text”&gt; -short </a:t>
            </a:r>
            <a:r>
              <a:rPr lang="en-US" dirty="0" err="1" smtClean="0"/>
              <a:t>desc</a:t>
            </a:r>
            <a:r>
              <a:rPr lang="en-US" dirty="0" smtClean="0"/>
              <a:t> of transaction- &lt;/title&gt;</a:t>
            </a:r>
          </a:p>
          <a:p>
            <a:pPr>
              <a:buNone/>
            </a:pPr>
            <a:r>
              <a:rPr lang="en-US" dirty="0" smtClean="0"/>
              <a:t>	&lt;published&gt; -transaction creation date- &lt;/published&gt;</a:t>
            </a:r>
          </a:p>
          <a:p>
            <a:pPr>
              <a:buNone/>
            </a:pPr>
            <a:r>
              <a:rPr lang="en-US" dirty="0" smtClean="0"/>
              <a:t>	&lt;author&gt;</a:t>
            </a:r>
          </a:p>
          <a:p>
            <a:pPr>
              <a:buNone/>
            </a:pPr>
            <a:r>
              <a:rPr lang="en-US" dirty="0" smtClean="0"/>
              <a:t>		&lt;name&gt;-name of the app-&lt;/name&gt;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uri</a:t>
            </a:r>
            <a:r>
              <a:rPr lang="en-US" dirty="0" smtClean="0"/>
              <a:t>&gt;-app </a:t>
            </a:r>
            <a:r>
              <a:rPr lang="en-US" dirty="0" err="1" smtClean="0"/>
              <a:t>url</a:t>
            </a:r>
            <a:r>
              <a:rPr lang="en-US" dirty="0" smtClean="0"/>
              <a:t>-&lt;/</a:t>
            </a:r>
            <a:r>
              <a:rPr lang="en-US" dirty="0" err="1" smtClean="0"/>
              <a:t>uri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	&lt;id&gt;-unique-app-identifier-&lt;/id&gt;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6600"/>
                </a:solidFill>
              </a:rPr>
              <a:t>&lt;</a:t>
            </a:r>
            <a:r>
              <a:rPr lang="en-US" dirty="0" err="1" smtClean="0">
                <a:solidFill>
                  <a:srgbClr val="FF6600"/>
                </a:solidFill>
              </a:rPr>
              <a:t>OWP:consumer_id</a:t>
            </a:r>
            <a:r>
              <a:rPr lang="en-US" dirty="0" smtClean="0">
                <a:solidFill>
                  <a:srgbClr val="FF6600"/>
                </a:solidFill>
              </a:rPr>
              <a:t>&gt;-id-&lt;/</a:t>
            </a:r>
            <a:r>
              <a:rPr lang="en-US" dirty="0" err="1" smtClean="0">
                <a:solidFill>
                  <a:srgbClr val="FF6600"/>
                </a:solidFill>
              </a:rPr>
              <a:t>OWP:consumer_id</a:t>
            </a:r>
            <a:r>
              <a:rPr lang="en-US" dirty="0" smtClean="0">
                <a:solidFill>
                  <a:srgbClr val="FF6600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		&lt;</a:t>
            </a:r>
            <a:r>
              <a:rPr lang="en-US" dirty="0" err="1" smtClean="0">
                <a:solidFill>
                  <a:srgbClr val="FF6600"/>
                </a:solidFill>
              </a:rPr>
              <a:t>OWP:consumer_transaction_id</a:t>
            </a:r>
            <a:r>
              <a:rPr lang="en-US" dirty="0" smtClean="0">
                <a:solidFill>
                  <a:srgbClr val="FF6600"/>
                </a:solidFill>
              </a:rPr>
              <a:t>&gt;-</a:t>
            </a:r>
            <a:r>
              <a:rPr lang="en-US" dirty="0" err="1" smtClean="0">
                <a:solidFill>
                  <a:srgbClr val="FF6600"/>
                </a:solidFill>
              </a:rPr>
              <a:t>txn</a:t>
            </a:r>
            <a:r>
              <a:rPr lang="en-US" dirty="0" smtClean="0">
                <a:solidFill>
                  <a:srgbClr val="FF6600"/>
                </a:solidFill>
              </a:rPr>
              <a:t>-id-&lt;/</a:t>
            </a:r>
            <a:r>
              <a:rPr lang="en-US" dirty="0" err="1" smtClean="0">
                <a:solidFill>
                  <a:srgbClr val="FF6600"/>
                </a:solidFill>
              </a:rPr>
              <a:t>OWP:consumer_transaction_id</a:t>
            </a:r>
            <a:r>
              <a:rPr lang="en-US" dirty="0" smtClean="0">
                <a:solidFill>
                  <a:srgbClr val="FF6600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/>
              <a:t>	&lt;/author&gt;</a:t>
            </a:r>
          </a:p>
          <a:p>
            <a:pPr>
              <a:buNone/>
            </a:pPr>
            <a:r>
              <a:rPr lang="en-US" dirty="0" smtClean="0"/>
              <a:t>	&lt;category scheme=“-</a:t>
            </a:r>
            <a:r>
              <a:rPr lang="en-US" dirty="0" err="1" smtClean="0"/>
              <a:t>iri</a:t>
            </a:r>
            <a:r>
              <a:rPr lang="en-US" dirty="0" smtClean="0"/>
              <a:t>-” term=“-category-” label=“-label-”/&gt;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&lt;link </a:t>
            </a:r>
            <a:r>
              <a:rPr lang="en-US" dirty="0" err="1" smtClean="0"/>
              <a:t>rel</a:t>
            </a:r>
            <a:r>
              <a:rPr lang="en-US" dirty="0" smtClean="0"/>
              <a:t>=“alternate” type=“text/html” </a:t>
            </a:r>
            <a:r>
              <a:rPr lang="en-US" dirty="0" err="1" smtClean="0"/>
              <a:t>href</a:t>
            </a:r>
            <a:r>
              <a:rPr lang="en-US" dirty="0" smtClean="0"/>
              <a:t>=“-</a:t>
            </a:r>
            <a:r>
              <a:rPr lang="en-US" dirty="0" err="1" smtClean="0"/>
              <a:t>url</a:t>
            </a:r>
            <a:r>
              <a:rPr lang="en-US" dirty="0" smtClean="0"/>
              <a:t>-to-receipt-”&gt;</a:t>
            </a:r>
          </a:p>
          <a:p>
            <a:pPr>
              <a:buNone/>
            </a:pPr>
            <a:r>
              <a:rPr lang="en-US" dirty="0" smtClean="0"/>
              <a:t>	&lt;content type=“</a:t>
            </a:r>
            <a:r>
              <a:rPr lang="en-US" dirty="0" err="1" smtClean="0"/>
              <a:t>xhtml</a:t>
            </a:r>
            <a:r>
              <a:rPr lang="en-US" dirty="0" smtClean="0"/>
              <a:t>”&gt;-detailed-</a:t>
            </a:r>
            <a:r>
              <a:rPr lang="en-US" dirty="0" err="1" smtClean="0"/>
              <a:t>desc</a:t>
            </a:r>
            <a:r>
              <a:rPr lang="en-US" dirty="0" smtClean="0"/>
              <a:t>-&lt;/content&gt;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	&lt;</a:t>
            </a:r>
            <a:r>
              <a:rPr lang="en-US" dirty="0" err="1" smtClean="0">
                <a:solidFill>
                  <a:srgbClr val="FF6600"/>
                </a:solidFill>
              </a:rPr>
              <a:t>OWP:transaction</a:t>
            </a:r>
            <a:r>
              <a:rPr lang="en-US" dirty="0" smtClean="0">
                <a:solidFill>
                  <a:srgbClr val="FF6600"/>
                </a:solidFill>
              </a:rPr>
              <a:t>&gt;…&lt;/</a:t>
            </a:r>
            <a:r>
              <a:rPr lang="en-US" dirty="0" err="1" smtClean="0">
                <a:solidFill>
                  <a:srgbClr val="FF6600"/>
                </a:solidFill>
              </a:rPr>
              <a:t>OWP:transaction</a:t>
            </a:r>
            <a:r>
              <a:rPr lang="en-US" dirty="0" smtClean="0">
                <a:solidFill>
                  <a:srgbClr val="FF6600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/>
              <a:t>&lt;/entry&gt;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OWP:transaction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500"/>
            <a:ext cx="8229600" cy="4991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action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OWP:action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status</a:t>
            </a:r>
            <a:r>
              <a:rPr lang="en-US" sz="1800" dirty="0" smtClean="0">
                <a:solidFill>
                  <a:srgbClr val="FF6600"/>
                </a:solidFill>
              </a:rPr>
              <a:t>-type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OWP:status</a:t>
            </a:r>
            <a:r>
              <a:rPr lang="en-US" sz="1800" dirty="0" smtClean="0"/>
              <a:t>-type&gt;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start</a:t>
            </a:r>
            <a:r>
              <a:rPr lang="en-US" sz="1800" dirty="0" smtClean="0">
                <a:solidFill>
                  <a:srgbClr val="FF6600"/>
                </a:solidFill>
              </a:rPr>
              <a:t>-date</a:t>
            </a:r>
            <a:r>
              <a:rPr lang="en-US" sz="1800" dirty="0" smtClean="0"/>
              <a:t>/&gt;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end</a:t>
            </a:r>
            <a:r>
              <a:rPr lang="en-US" sz="1800" dirty="0" smtClean="0">
                <a:solidFill>
                  <a:srgbClr val="FF6600"/>
                </a:solidFill>
              </a:rPr>
              <a:t>-date</a:t>
            </a:r>
            <a:r>
              <a:rPr lang="en-US" sz="1800" dirty="0" smtClean="0"/>
              <a:t>/&gt;</a:t>
            </a:r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entity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	&lt;name/&gt;&lt;</a:t>
            </a:r>
            <a:r>
              <a:rPr lang="en-US" sz="1800" dirty="0" err="1" smtClean="0"/>
              <a:t>uri</a:t>
            </a:r>
            <a:r>
              <a:rPr lang="en-US" sz="1800" dirty="0" smtClean="0"/>
              <a:t>/&gt;&lt;email/&gt;&lt;id/&gt;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entity</a:t>
            </a:r>
            <a:r>
              <a:rPr lang="en-US" sz="1800" dirty="0" smtClean="0">
                <a:solidFill>
                  <a:srgbClr val="FF6600"/>
                </a:solidFill>
              </a:rPr>
              <a:t>-type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OWP:entity</a:t>
            </a:r>
            <a:r>
              <a:rPr lang="en-US" sz="1800" dirty="0" smtClean="0"/>
              <a:t>-type&gt;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amount</a:t>
            </a:r>
            <a:r>
              <a:rPr lang="en-US" sz="1800" dirty="0" smtClean="0">
                <a:solidFill>
                  <a:srgbClr val="FF6600"/>
                </a:solidFill>
              </a:rPr>
              <a:t> currency</a:t>
            </a:r>
            <a:r>
              <a:rPr lang="en-US" sz="1800" dirty="0" smtClean="0"/>
              <a:t>=“”&gt;&lt;/</a:t>
            </a:r>
            <a:r>
              <a:rPr lang="en-US" sz="1800" dirty="0" err="1" smtClean="0"/>
              <a:t>OWP:amount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fundingType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OWP:fundingType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securePin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OWP:securePin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refTransactionId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OWP:refTransactionId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payment</a:t>
            </a:r>
            <a:r>
              <a:rPr lang="en-US" sz="1800" dirty="0" smtClean="0">
                <a:solidFill>
                  <a:srgbClr val="FF6600"/>
                </a:solidFill>
              </a:rPr>
              <a:t>-type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OWP:payment</a:t>
            </a:r>
            <a:r>
              <a:rPr lang="en-US" sz="1800" dirty="0" smtClean="0"/>
              <a:t>-type&gt;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/>
              <a:t>OWP:</a:t>
            </a:r>
            <a:r>
              <a:rPr lang="en-US" sz="1800" dirty="0" err="1" smtClean="0">
                <a:solidFill>
                  <a:srgbClr val="FF6600"/>
                </a:solidFill>
              </a:rPr>
              <a:t>status</a:t>
            </a:r>
            <a:r>
              <a:rPr lang="en-US" sz="1800" dirty="0" smtClean="0">
                <a:solidFill>
                  <a:srgbClr val="FF6600"/>
                </a:solidFill>
              </a:rPr>
              <a:t>-type</a:t>
            </a:r>
            <a:r>
              <a:rPr lang="en-US" sz="1800" dirty="0" smtClean="0"/>
              <a:t>&gt;&lt;/</a:t>
            </a:r>
            <a:r>
              <a:rPr lang="en-US" sz="1800" dirty="0" err="1" smtClean="0"/>
              <a:t>OWP:status</a:t>
            </a:r>
            <a:r>
              <a:rPr lang="en-US" sz="1800" dirty="0" smtClean="0"/>
              <a:t>-type&gt;</a:t>
            </a:r>
          </a:p>
          <a:p>
            <a:pPr>
              <a:buNone/>
            </a:pPr>
            <a:r>
              <a:rPr lang="en-US" sz="1800" dirty="0" smtClean="0"/>
              <a:t>	&lt;</a:t>
            </a:r>
            <a:r>
              <a:rPr lang="en-US" sz="1800" dirty="0" err="1" smtClean="0">
                <a:solidFill>
                  <a:srgbClr val="FF6600"/>
                </a:solidFill>
              </a:rPr>
              <a:t>poco:address</a:t>
            </a:r>
            <a:r>
              <a:rPr lang="en-US" sz="1800" dirty="0" smtClean="0"/>
              <a:t>/&gt;</a:t>
            </a:r>
          </a:p>
          <a:p>
            <a:pPr>
              <a:buNone/>
            </a:pPr>
            <a:r>
              <a:rPr lang="en-US" sz="1800" dirty="0" smtClean="0"/>
              <a:t>&lt;/</a:t>
            </a:r>
            <a:r>
              <a:rPr lang="en-US" sz="1800" dirty="0" err="1" smtClean="0"/>
              <a:t>OWP:entity</a:t>
            </a:r>
            <a:r>
              <a:rPr lang="en-US" sz="1800" dirty="0" smtClean="0"/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OWP:transaction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1300" dirty="0" err="1" smtClean="0">
                <a:solidFill>
                  <a:srgbClr val="FF6600"/>
                </a:solidFill>
              </a:rPr>
              <a:t>OWP:action</a:t>
            </a:r>
            <a:r>
              <a:rPr lang="en-US" sz="1300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None/>
            </a:pPr>
            <a:r>
              <a:rPr lang="en-US" sz="1300" dirty="0" smtClean="0">
                <a:hlinkClick r:id="rId3"/>
              </a:rPr>
              <a:t>http:/owp-api.net/schema/1.0/verbs/Pay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4"/>
              </a:rPr>
              <a:t>http://owp-api.net/schema/1.0/verbs/PrePay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5"/>
              </a:rPr>
              <a:t>http://owp-api.net/schema/1.0/verbs/PostPay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6"/>
              </a:rPr>
              <a:t>http://owp-api.net/schema/1.0/verbs/PrePayAgreement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6"/>
              </a:rPr>
              <a:t>http://owp-api.net/schema/1.0/verbs/PostPayAgreement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7"/>
              </a:rPr>
              <a:t>http://owp-api.net/schema/1.0/verbs/DelegatedPaymentAgreement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8"/>
              </a:rPr>
              <a:t>http://owp-api.net/schema/1.0/verbs/HoldFunds</a:t>
            </a: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err="1" smtClean="0">
                <a:solidFill>
                  <a:srgbClr val="FF6600"/>
                </a:solidFill>
              </a:rPr>
              <a:t>OWP:entity</a:t>
            </a:r>
            <a:r>
              <a:rPr lang="en-US" sz="1300" dirty="0" smtClean="0">
                <a:solidFill>
                  <a:srgbClr val="FF6600"/>
                </a:solidFill>
              </a:rPr>
              <a:t>-type:</a:t>
            </a:r>
          </a:p>
          <a:p>
            <a:pPr lvl="1">
              <a:buNone/>
            </a:pPr>
            <a:r>
              <a:rPr lang="en-US" sz="1300" dirty="0" smtClean="0">
                <a:hlinkClick r:id="rId9"/>
              </a:rPr>
              <a:t>http://owp-api.net/schema/1.0/entity-types/Sender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0"/>
              </a:rPr>
              <a:t>http://owp-api.net/schema/1.0/entity-types/Receiver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0"/>
              </a:rPr>
              <a:t>http://owp-api.net/schema/1.0/entity-types/PrimaryReceiver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1"/>
              </a:rPr>
              <a:t>http://owp-api.net/schema/1.0/entity-types/SecondaryReceiver</a:t>
            </a:r>
            <a:endParaRPr lang="en-US" sz="1300" dirty="0" smtClean="0"/>
          </a:p>
          <a:p>
            <a:pPr lvl="1">
              <a:buNone/>
            </a:pPr>
            <a:endParaRPr lang="en-US" sz="1300" dirty="0" smtClean="0"/>
          </a:p>
          <a:p>
            <a:endParaRPr lang="en-US" sz="1300" dirty="0" smtClean="0"/>
          </a:p>
          <a:p>
            <a:endParaRPr lang="en-US" sz="13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1300" dirty="0" err="1" smtClean="0">
                <a:solidFill>
                  <a:srgbClr val="FF6600"/>
                </a:solidFill>
              </a:rPr>
              <a:t>OWP:payment</a:t>
            </a:r>
            <a:r>
              <a:rPr lang="en-US" sz="1300" dirty="0" smtClean="0">
                <a:solidFill>
                  <a:srgbClr val="FF6600"/>
                </a:solidFill>
              </a:rPr>
              <a:t>-type:</a:t>
            </a:r>
            <a:r>
              <a:rPr lang="en-US" sz="1300" dirty="0" smtClean="0"/>
              <a:t>	</a:t>
            </a:r>
            <a:r>
              <a:rPr lang="en-US" sz="1300" dirty="0" smtClean="0">
                <a:hlinkClick r:id="rId12"/>
              </a:rPr>
              <a:t>http://owp-api.net/schema/1.0/payment-types/Personal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hlinkClick r:id="rId13"/>
              </a:rPr>
              <a:t>http://owp-api.net/schema/1.0/payment-types/Goods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4"/>
              </a:rPr>
              <a:t>http://owp-api.net/schema/1.0/payment-types/Services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5"/>
              </a:rPr>
              <a:t>http://owp-api.net/schema/1.0/payment-types/Donations</a:t>
            </a: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err="1" smtClean="0">
                <a:solidFill>
                  <a:srgbClr val="FF6600"/>
                </a:solidFill>
              </a:rPr>
              <a:t>OWP:funding</a:t>
            </a:r>
            <a:r>
              <a:rPr lang="en-US" sz="1300" dirty="0" smtClean="0">
                <a:solidFill>
                  <a:srgbClr val="FF6600"/>
                </a:solidFill>
              </a:rPr>
              <a:t>-type:</a:t>
            </a:r>
          </a:p>
          <a:p>
            <a:pPr lvl="1">
              <a:buNone/>
            </a:pPr>
            <a:r>
              <a:rPr lang="en-US" sz="1300" dirty="0" smtClean="0">
                <a:hlinkClick r:id="rId16"/>
              </a:rPr>
              <a:t>http://owp-api.net/schema/1.0/funding-types/Bank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7"/>
              </a:rPr>
              <a:t>http://owp-api.net/schema/1.0/funding-types/Card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18"/>
              </a:rPr>
              <a:t>http://owp-api.net/schema/1.0/funding-types/Gold</a:t>
            </a: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err="1" smtClean="0">
                <a:solidFill>
                  <a:srgbClr val="FF6600"/>
                </a:solidFill>
              </a:rPr>
              <a:t>OWP:status</a:t>
            </a:r>
            <a:r>
              <a:rPr lang="en-US" sz="1300" dirty="0" smtClean="0">
                <a:solidFill>
                  <a:srgbClr val="FF6600"/>
                </a:solidFill>
              </a:rPr>
              <a:t>-type:</a:t>
            </a:r>
            <a:r>
              <a:rPr lang="en-US" sz="1300" dirty="0" smtClean="0"/>
              <a:t>	</a:t>
            </a:r>
            <a:r>
              <a:rPr lang="en-US" sz="1300" dirty="0" smtClean="0">
                <a:hlinkClick r:id="rId19"/>
              </a:rPr>
              <a:t>http://owp-api.net/schema/1.0/status-types/Created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20"/>
              </a:rPr>
              <a:t>http://owp-api.net/schema/1.0/status-types/Pending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21"/>
              </a:rPr>
              <a:t>http://owp-api.net/schema/1.0/status-types/Complete</a:t>
            </a:r>
            <a:endParaRPr lang="en-US" sz="1300" dirty="0" smtClean="0"/>
          </a:p>
          <a:p>
            <a:pPr lvl="1">
              <a:buNone/>
            </a:pPr>
            <a:r>
              <a:rPr lang="en-US" sz="1300" dirty="0" smtClean="0">
                <a:hlinkClick r:id="rId22"/>
              </a:rPr>
              <a:t>http://owp-api.net/schema/1.0/status-types/Canceled</a:t>
            </a:r>
            <a:r>
              <a:rPr lang="en-US" sz="1300" dirty="0" smtClean="0"/>
              <a:t> </a:t>
            </a:r>
          </a:p>
          <a:p>
            <a:endParaRPr lang="en-US" sz="1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194" y="2301379"/>
            <a:ext cx="7772400" cy="1362075"/>
          </a:xfrm>
        </p:spPr>
        <p:txBody>
          <a:bodyPr/>
          <a:lstStyle/>
          <a:p>
            <a:pPr lvl="1" algn="ctr"/>
            <a:r>
              <a:rPr lang="en-US" sz="2000" dirty="0" smtClean="0">
                <a:hlinkClick r:id="rId2"/>
              </a:rPr>
              <a:t>http://owp-api.net/schema/1.0/actions/PrePayAgreement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http://owp-api.net/schema/1.0/actions/PostPayAgreement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0194" y="3902761"/>
            <a:ext cx="7891098" cy="885139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Prior agreement between Sender and Receiver</a:t>
            </a:r>
          </a:p>
          <a:p>
            <a:pPr algn="ctr"/>
            <a:r>
              <a:rPr lang="en-US" sz="1600" dirty="0" err="1" smtClean="0"/>
              <a:t>PrePay</a:t>
            </a:r>
            <a:r>
              <a:rPr lang="en-US" sz="1600" dirty="0" smtClean="0"/>
              <a:t> Agreement results in money movement</a:t>
            </a:r>
          </a:p>
          <a:p>
            <a:pPr algn="ctr"/>
            <a:r>
              <a:rPr lang="en-US" sz="1600" dirty="0" err="1" smtClean="0"/>
              <a:t>PostPay</a:t>
            </a:r>
            <a:r>
              <a:rPr lang="en-US" sz="1600" dirty="0" smtClean="0"/>
              <a:t> Agreement results in no money movement</a:t>
            </a:r>
          </a:p>
          <a:p>
            <a:pPr algn="ctr"/>
            <a:r>
              <a:rPr lang="en-US" sz="1600" dirty="0" smtClean="0"/>
              <a:t>Requires end user authorization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triped Right Arrow 36"/>
          <p:cNvSpPr/>
          <p:nvPr/>
        </p:nvSpPr>
        <p:spPr bwMode="auto">
          <a:xfrm rot="10800000">
            <a:off x="6021580" y="2590794"/>
            <a:ext cx="2952756" cy="683177"/>
          </a:xfrm>
          <a:prstGeom prst="stripedRightArrow">
            <a:avLst>
              <a:gd name="adj1" fmla="val 99383"/>
              <a:gd name="adj2" fmla="val 6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– a look back 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3365679" cy="6831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114300" dist="63500" dir="204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378" y="1123898"/>
            <a:ext cx="202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EFT</a:t>
            </a:r>
            <a:r>
              <a:rPr lang="en-US" sz="2000" dirty="0" smtClean="0">
                <a:solidFill>
                  <a:srgbClr val="FF660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FF6600"/>
                </a:solidFill>
                <a:ea typeface="Tahoma" pitchFamily="34" charset="0"/>
                <a:cs typeface="Arial" pitchFamily="34" charset="0"/>
              </a:rPr>
              <a:t>1970s</a:t>
            </a:r>
            <a:endParaRPr lang="en-US" sz="1200" dirty="0">
              <a:solidFill>
                <a:srgbClr val="FF6600"/>
              </a:solidFill>
              <a:ea typeface="Tahoma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92094" y="1528622"/>
            <a:ext cx="122930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6163" y="2666971"/>
            <a:ext cx="1995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Barter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100,000BC – 3,000BC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0479" y="2590800"/>
            <a:ext cx="2351101" cy="6831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114300" dist="63500" dir="204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4674" y="2666971"/>
            <a:ext cx="15792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Commodity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3,000BC – 650BC</a:t>
            </a:r>
            <a:endParaRPr lang="en-US" sz="1200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5080" y="2681516"/>
            <a:ext cx="24465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Cash 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650BC - Now</a:t>
            </a:r>
            <a:endParaRPr lang="en-US" sz="1200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4030" y="2719979"/>
            <a:ext cx="1535345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Credit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1950 - Now</a:t>
            </a:r>
            <a:endParaRPr lang="en-US" sz="1200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981450" y="1634797"/>
            <a:ext cx="3598794" cy="878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4962526" y="3441697"/>
            <a:ext cx="3008359" cy="777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670225" y="4290885"/>
            <a:ext cx="21943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08612" y="4219245"/>
            <a:ext cx="23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Payment Gateways</a:t>
            </a:r>
            <a:r>
              <a:rPr lang="en-US" sz="2000" dirty="0" smtClean="0">
                <a:solidFill>
                  <a:srgbClr val="7030A0"/>
                </a:solidFill>
                <a:ea typeface="Tahoma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7030A0"/>
                </a:solidFill>
                <a:ea typeface="Tahoma" pitchFamily="34" charset="0"/>
                <a:cs typeface="Arial" pitchFamily="34" charset="0"/>
              </a:rPr>
              <a:t>1995</a:t>
            </a:r>
            <a:endParaRPr lang="en-US" sz="1200" dirty="0">
              <a:solidFill>
                <a:srgbClr val="7030A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7593" y="1159290"/>
            <a:ext cx="202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PayPal </a:t>
            </a:r>
            <a:r>
              <a:rPr lang="en-US" sz="1200" dirty="0" smtClean="0">
                <a:solidFill>
                  <a:schemeClr val="accent2"/>
                </a:solidFill>
                <a:ea typeface="Tahoma" pitchFamily="34" charset="0"/>
                <a:cs typeface="Arial" pitchFamily="34" charset="0"/>
              </a:rPr>
              <a:t>1998</a:t>
            </a:r>
            <a:endParaRPr lang="en-US" sz="1200" dirty="0">
              <a:solidFill>
                <a:schemeClr val="accent2"/>
              </a:solidFill>
              <a:ea typeface="Tahoma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026389" y="1524008"/>
            <a:ext cx="156714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16200000" flipH="1">
            <a:off x="7741685" y="1723468"/>
            <a:ext cx="878620" cy="7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4469533" y="4290885"/>
            <a:ext cx="14704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30896" y="4226490"/>
            <a:ext cx="150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eCommerce</a:t>
            </a:r>
            <a:r>
              <a:rPr lang="en-US" sz="2000" dirty="0" smtClean="0">
                <a:solidFill>
                  <a:srgbClr val="008000"/>
                </a:solidFill>
                <a:ea typeface="Tahoma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ea typeface="Tahoma" pitchFamily="34" charset="0"/>
                <a:cs typeface="Arial" pitchFamily="34" charset="0"/>
              </a:rPr>
              <a:t>1981 (1984)</a:t>
            </a:r>
            <a:endParaRPr lang="en-US" sz="1200" dirty="0">
              <a:solidFill>
                <a:srgbClr val="008000"/>
              </a:solidFill>
              <a:ea typeface="Tahoma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7550626" y="3471316"/>
            <a:ext cx="784795" cy="725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73275"/>
            <a:ext cx="7772400" cy="1362075"/>
          </a:xfrm>
        </p:spPr>
        <p:txBody>
          <a:bodyPr anchor="b"/>
          <a:lstStyle/>
          <a:p>
            <a:pPr lvl="1" algn="ctr"/>
            <a:r>
              <a:rPr lang="en-US" sz="2000" dirty="0" smtClean="0">
                <a:hlinkClick r:id="rId2"/>
              </a:rPr>
              <a:t>http://owp-api.net/schema/1.0/actions/PrePay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http://owp-api.net/schema/1.0/actions/PostPay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PrePay</a:t>
            </a:r>
            <a:r>
              <a:rPr lang="en-US" sz="1600" dirty="0" smtClean="0"/>
              <a:t> is for transaction recording purposes – no money movement</a:t>
            </a:r>
          </a:p>
          <a:p>
            <a:pPr algn="ctr"/>
            <a:r>
              <a:rPr lang="en-US" sz="1600" dirty="0" err="1" smtClean="0"/>
              <a:t>PostPay</a:t>
            </a:r>
            <a:r>
              <a:rPr lang="en-US" sz="1600" dirty="0" smtClean="0"/>
              <a:t> is for merchant credit functionality – no money movement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94" y="2279668"/>
            <a:ext cx="7772400" cy="1362075"/>
          </a:xfrm>
        </p:spPr>
        <p:txBody>
          <a:bodyPr/>
          <a:lstStyle/>
          <a:p>
            <a:pPr lvl="1" algn="ctr"/>
            <a:r>
              <a:rPr lang="en-US" sz="2000" dirty="0" smtClean="0">
                <a:hlinkClick r:id="rId2"/>
              </a:rPr>
              <a:t>http://owp-api.net/schema/1.0/actions/DelegatedPaymentAgreement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194" y="3631407"/>
            <a:ext cx="7891098" cy="1221662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Delegate access to the application to make Payments on behalf of the user</a:t>
            </a:r>
          </a:p>
          <a:p>
            <a:pPr algn="ctr"/>
            <a:r>
              <a:rPr lang="en-US" sz="1600" dirty="0" smtClean="0"/>
              <a:t>Requires end user authorization.</a:t>
            </a:r>
          </a:p>
          <a:p>
            <a:pPr algn="ctr"/>
            <a:r>
              <a:rPr lang="en-US" sz="1600" dirty="0" smtClean="0"/>
              <a:t>Allows to set max amount allowed, max number of payments, frequency, start/end dates, and receivers.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/>
          <a:lstStyle/>
          <a:p>
            <a:pPr lvl="1" algn="ctr"/>
            <a:r>
              <a:rPr lang="en-US" sz="2000" dirty="0" smtClean="0">
                <a:hlinkClick r:id="rId2"/>
              </a:rPr>
              <a:t>http://owp-api.net/schema/1.0/actions/HoldFunds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194" y="3402807"/>
            <a:ext cx="7891098" cy="1167384"/>
          </a:xfrm>
        </p:spPr>
        <p:txBody>
          <a:bodyPr/>
          <a:lstStyle/>
          <a:p>
            <a:pPr algn="ctr"/>
            <a:r>
              <a:rPr lang="en-US" sz="1600" dirty="0" smtClean="0"/>
              <a:t>No money movement but funds are held in for a specific receiver</a:t>
            </a:r>
          </a:p>
          <a:p>
            <a:pPr algn="ctr"/>
            <a:r>
              <a:rPr lang="en-US" sz="1600" dirty="0" smtClean="0"/>
              <a:t>Requires end user authorization</a:t>
            </a:r>
          </a:p>
          <a:p>
            <a:pPr algn="ctr"/>
            <a:r>
              <a:rPr lang="en-US" sz="1600" dirty="0" smtClean="0"/>
              <a:t>Allows to set amount, and expiry.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2244725"/>
            <a:ext cx="7772400" cy="1362075"/>
          </a:xfrm>
        </p:spPr>
        <p:txBody>
          <a:bodyPr/>
          <a:lstStyle/>
          <a:p>
            <a:pPr lvl="1" algn="ctr"/>
            <a:r>
              <a:rPr lang="en-US" sz="2000" dirty="0" smtClean="0">
                <a:hlinkClick r:id="rId2"/>
              </a:rPr>
              <a:t>http://owp-api.net/schema/1.0/actions/Pay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194" y="3402806"/>
            <a:ext cx="7891098" cy="1623318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For money movement from sender to receiver.</a:t>
            </a:r>
          </a:p>
          <a:p>
            <a:pPr algn="ctr"/>
            <a:r>
              <a:rPr lang="en-US" sz="1600" dirty="0" smtClean="0"/>
              <a:t>In most cases requires end user authorization.</a:t>
            </a:r>
          </a:p>
          <a:p>
            <a:pPr algn="ctr"/>
            <a:r>
              <a:rPr lang="en-US" sz="1600" dirty="0" smtClean="0"/>
              <a:t>No explicit user authorization required when used with a </a:t>
            </a:r>
            <a:r>
              <a:rPr lang="en-US" sz="1600" dirty="0" err="1" smtClean="0"/>
              <a:t>TransactionId</a:t>
            </a:r>
            <a:r>
              <a:rPr lang="en-US" sz="1600" dirty="0" smtClean="0"/>
              <a:t> for previously held funds or Delegated Payment access or when sender is same as Client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err="1" smtClean="0"/>
              <a:t>OAuth</a:t>
            </a:r>
            <a:r>
              <a:rPr lang="en-US" dirty="0" smtClean="0"/>
              <a:t> 2.0 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2-legged or 3-legged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Need Access Token ?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How to do dynamic user approvals 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Implicit and User Federations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https://service.provider.com/.well-known/host-meta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&lt;?xml version='1.0' encoding='UTF-8'?&gt;</a:t>
            </a:r>
          </a:p>
          <a:p>
            <a:pPr>
              <a:buNone/>
            </a:pPr>
            <a:r>
              <a:rPr lang="en-US" dirty="0" smtClean="0"/>
              <a:t>&lt;XRD </a:t>
            </a:r>
            <a:r>
              <a:rPr lang="en-US" dirty="0" err="1" smtClean="0"/>
              <a:t>xmlns</a:t>
            </a:r>
            <a:r>
              <a:rPr lang="en-US" dirty="0" smtClean="0"/>
              <a:t>='http://docs.oasis-open.org/ns/xri/xrd-1.0'</a:t>
            </a:r>
          </a:p>
          <a:p>
            <a:pPr>
              <a:buNone/>
            </a:pPr>
            <a:r>
              <a:rPr lang="en-US" dirty="0" smtClean="0"/>
              <a:t>     </a:t>
            </a:r>
            <a:r>
              <a:rPr lang="en-US" dirty="0" err="1" smtClean="0"/>
              <a:t>xmlns:hm</a:t>
            </a:r>
            <a:r>
              <a:rPr lang="en-US" dirty="0" smtClean="0"/>
              <a:t>='http://host-meta.net/ns/1.0'&gt;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  &lt;</a:t>
            </a:r>
            <a:r>
              <a:rPr lang="en-US" dirty="0" err="1" smtClean="0"/>
              <a:t>hm:Host</a:t>
            </a:r>
            <a:r>
              <a:rPr lang="en-US" dirty="0" smtClean="0"/>
              <a:t>&gt;</a:t>
            </a:r>
            <a:r>
              <a:rPr lang="en-US" dirty="0" err="1" smtClean="0"/>
              <a:t>service.provider.com</a:t>
            </a:r>
            <a:r>
              <a:rPr lang="en-US" dirty="0" smtClean="0"/>
              <a:t>&lt;/</a:t>
            </a:r>
            <a:r>
              <a:rPr lang="en-US" dirty="0" err="1" smtClean="0"/>
              <a:t>hm:Host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  </a:t>
            </a:r>
            <a:r>
              <a:rPr lang="en-US" dirty="0" smtClean="0">
                <a:solidFill>
                  <a:srgbClr val="FF6600"/>
                </a:solidFill>
              </a:rPr>
              <a:t>&lt;Link </a:t>
            </a:r>
            <a:r>
              <a:rPr lang="en-US" dirty="0" err="1" smtClean="0">
                <a:solidFill>
                  <a:srgbClr val="FF6600"/>
                </a:solidFill>
              </a:rPr>
              <a:t>rel</a:t>
            </a:r>
            <a:r>
              <a:rPr lang="en-US" dirty="0" smtClean="0">
                <a:solidFill>
                  <a:srgbClr val="FF6600"/>
                </a:solidFill>
              </a:rPr>
              <a:t>='http://owp-api.net/1.0/provider'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          </a:t>
            </a:r>
            <a:r>
              <a:rPr lang="en-US" dirty="0" err="1" smtClean="0">
                <a:solidFill>
                  <a:srgbClr val="FF6600"/>
                </a:solidFill>
              </a:rPr>
              <a:t>href</a:t>
            </a:r>
            <a:r>
              <a:rPr lang="en-US" dirty="0" smtClean="0">
                <a:solidFill>
                  <a:srgbClr val="FF6600"/>
                </a:solidFill>
              </a:rPr>
              <a:t>='http://</a:t>
            </a:r>
            <a:r>
              <a:rPr lang="en-US" dirty="0" err="1" smtClean="0">
                <a:solidFill>
                  <a:srgbClr val="FF6600"/>
                </a:solidFill>
              </a:rPr>
              <a:t>service.provider/openpayments</a:t>
            </a:r>
            <a:r>
              <a:rPr lang="en-US" dirty="0" smtClean="0">
                <a:solidFill>
                  <a:srgbClr val="FF6600"/>
                </a:solidFill>
              </a:rPr>
              <a:t>'&gt;</a:t>
            </a:r>
          </a:p>
          <a:p>
            <a:pPr>
              <a:buNone/>
            </a:pPr>
            <a:r>
              <a:rPr lang="en-US" dirty="0" smtClean="0"/>
              <a:t>&lt;/XRD&gt;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5100" y="1477962"/>
          <a:ext cx="87963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084"/>
                <a:gridCol w="1788716"/>
                <a:gridCol w="1854200"/>
                <a:gridCol w="295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HTTP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Method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Content Type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Return Values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 Transaction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r>
                        <a:rPr lang="en-US" sz="1800" dirty="0" smtClean="0"/>
                        <a:t> or Entry URI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 Transaction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GET,</a:t>
                      </a:r>
                      <a:r>
                        <a:rPr lang="en-US" sz="1800" baseline="0" dirty="0" smtClean="0"/>
                        <a:t> PUT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HTTP</a:t>
                      </a:r>
                      <a:r>
                        <a:rPr lang="en-US" sz="1800" baseline="0" dirty="0" smtClean="0"/>
                        <a:t> Status Code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Refund Transaction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GET, PUT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HTTP</a:t>
                      </a:r>
                      <a:r>
                        <a:rPr lang="en-US" sz="1800" baseline="0" dirty="0" smtClean="0"/>
                        <a:t> Status Code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Transaction Details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Transaction Search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AtomFeed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AtomFeed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Notifications (</a:t>
                      </a:r>
                      <a:r>
                        <a:rPr lang="en-US" sz="1800" dirty="0" err="1" smtClean="0"/>
                        <a:t>IPNs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AtomEntry</a:t>
                      </a:r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03486" marR="103486" anchor="ctr"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this all together – a grocery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0072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 smtClean="0"/>
              <a:t>&lt;entry&gt;</a:t>
            </a:r>
          </a:p>
          <a:p>
            <a:pPr>
              <a:buNone/>
            </a:pPr>
            <a:r>
              <a:rPr lang="en-US" sz="1500" dirty="0" smtClean="0"/>
              <a:t>	 &lt;id&gt;https://paymentsservice.com/owp/transaction/id/12345678&lt;/id&gt;</a:t>
            </a:r>
          </a:p>
          <a:p>
            <a:pPr>
              <a:buNone/>
            </a:pPr>
            <a:r>
              <a:rPr lang="en-US" sz="1500" dirty="0" smtClean="0"/>
              <a:t>	&lt;published&gt;2010-07-15T01:46:00.001-05:00&lt;/published&gt; &lt;updated&gt;2010-07-14T08:00:50.788-05:00&lt;/updated&gt;</a:t>
            </a:r>
          </a:p>
          <a:p>
            <a:pPr>
              <a:buNone/>
            </a:pPr>
            <a:r>
              <a:rPr lang="en-US" sz="1500" dirty="0" smtClean="0"/>
              <a:t>	 &lt;category scheme='http://</a:t>
            </a:r>
            <a:r>
              <a:rPr lang="en-US" sz="1500" dirty="0" err="1" smtClean="0"/>
              <a:t>openpayment.org</a:t>
            </a:r>
            <a:r>
              <a:rPr lang="en-US" sz="1500" dirty="0" smtClean="0"/>
              <a:t>/atom/ns#' term='groceries' label="Groceries"/&gt;</a:t>
            </a:r>
          </a:p>
          <a:p>
            <a:pPr>
              <a:buNone/>
            </a:pPr>
            <a:r>
              <a:rPr lang="en-US" sz="1500" dirty="0" smtClean="0"/>
              <a:t>	 &lt;category scheme='http://</a:t>
            </a:r>
            <a:r>
              <a:rPr lang="en-US" sz="1500" dirty="0" err="1" smtClean="0"/>
              <a:t>www.blogger.com</a:t>
            </a:r>
            <a:r>
              <a:rPr lang="en-US" sz="1500" dirty="0" smtClean="0"/>
              <a:t>/atom/ns#' term='store' </a:t>
            </a:r>
            <a:r>
              <a:rPr lang="en-US" sz="1500" dirty="0" err="1" smtClean="0"/>
              <a:t>lavel</a:t>
            </a:r>
            <a:r>
              <a:rPr lang="en-US" sz="1500" dirty="0" smtClean="0"/>
              <a:t>="Safeway"/&gt;</a:t>
            </a:r>
          </a:p>
          <a:p>
            <a:pPr>
              <a:buNone/>
            </a:pPr>
            <a:r>
              <a:rPr lang="en-US" sz="1500" dirty="0" smtClean="0"/>
              <a:t>	 &lt;title type='text'&gt;Groceries from Safeway&lt;/title&gt;</a:t>
            </a:r>
          </a:p>
          <a:p>
            <a:pPr>
              <a:buNone/>
            </a:pPr>
            <a:r>
              <a:rPr lang="en-US" sz="1500" dirty="0" smtClean="0"/>
              <a:t>	 &lt;content type='html'&gt;</a:t>
            </a:r>
          </a:p>
          <a:p>
            <a:pPr>
              <a:buNone/>
            </a:pPr>
            <a:r>
              <a:rPr lang="en-US" sz="1500" dirty="0" smtClean="0"/>
              <a:t>		&lt;</a:t>
            </a:r>
            <a:r>
              <a:rPr lang="en-US" sz="1500" dirty="0" err="1" smtClean="0"/>
              <a:t>ul</a:t>
            </a:r>
            <a:r>
              <a:rPr lang="en-US" sz="1500" dirty="0" smtClean="0"/>
              <a:t>&gt;&lt;</a:t>
            </a:r>
            <a:r>
              <a:rPr lang="en-US" sz="1500" dirty="0" err="1" smtClean="0"/>
              <a:t>li</a:t>
            </a:r>
            <a:r>
              <a:rPr lang="en-US" sz="1500" dirty="0" smtClean="0"/>
              <a:t>&gt;2% Milk&lt;/</a:t>
            </a:r>
            <a:r>
              <a:rPr lang="en-US" sz="1500" dirty="0" err="1" smtClean="0"/>
              <a:t>li</a:t>
            </a:r>
            <a:r>
              <a:rPr lang="en-US" sz="1500" dirty="0" smtClean="0"/>
              <a:t>&gt;&lt;</a:t>
            </a:r>
            <a:r>
              <a:rPr lang="en-US" sz="1500" dirty="0" err="1" smtClean="0"/>
              <a:t>li</a:t>
            </a:r>
            <a:r>
              <a:rPr lang="en-US" sz="1500" dirty="0" smtClean="0"/>
              <a:t>&gt;2 Gallons Water&lt;/</a:t>
            </a:r>
            <a:r>
              <a:rPr lang="en-US" sz="1500" dirty="0" err="1" smtClean="0"/>
              <a:t>li</a:t>
            </a:r>
            <a:r>
              <a:rPr lang="en-US" sz="1500" dirty="0" smtClean="0"/>
              <a:t>&gt;&lt;</a:t>
            </a:r>
            <a:r>
              <a:rPr lang="en-US" sz="1500" dirty="0" err="1" smtClean="0"/>
              <a:t>li</a:t>
            </a:r>
            <a:r>
              <a:rPr lang="en-US" sz="1500" dirty="0" smtClean="0"/>
              <a:t>&gt;2lb </a:t>
            </a:r>
            <a:r>
              <a:rPr lang="en-US" sz="1500" dirty="0" err="1" smtClean="0"/>
              <a:t>Tomatos</a:t>
            </a:r>
            <a:r>
              <a:rPr lang="en-US" sz="1500" dirty="0" smtClean="0"/>
              <a:t>&lt;/</a:t>
            </a:r>
            <a:r>
              <a:rPr lang="en-US" sz="1500" dirty="0" err="1" smtClean="0"/>
              <a:t>li</a:t>
            </a:r>
            <a:r>
              <a:rPr lang="en-US" sz="1500" dirty="0" smtClean="0"/>
              <a:t>&gt;&lt;/</a:t>
            </a:r>
            <a:r>
              <a:rPr lang="en-US" sz="1500" dirty="0" err="1" smtClean="0"/>
              <a:t>ul</a:t>
            </a:r>
            <a:r>
              <a:rPr lang="en-US" sz="1500" dirty="0" smtClean="0"/>
              <a:t>&gt;</a:t>
            </a:r>
          </a:p>
          <a:p>
            <a:pPr>
              <a:buNone/>
            </a:pPr>
            <a:r>
              <a:rPr lang="en-US" sz="1500" dirty="0" smtClean="0"/>
              <a:t>	&lt;/content&gt;</a:t>
            </a:r>
          </a:p>
          <a:p>
            <a:pPr>
              <a:buNone/>
            </a:pPr>
            <a:r>
              <a:rPr lang="en-US" sz="1500" dirty="0" smtClean="0"/>
              <a:t>	 &lt;link </a:t>
            </a:r>
            <a:r>
              <a:rPr lang="en-US" sz="1500" dirty="0" err="1" smtClean="0"/>
              <a:t>rel</a:t>
            </a:r>
            <a:r>
              <a:rPr lang="en-US" sz="1500" dirty="0" smtClean="0"/>
              <a:t>='alternate' type='text/html' </a:t>
            </a:r>
            <a:r>
              <a:rPr lang="en-US" sz="1500" dirty="0" err="1" smtClean="0"/>
              <a:t>href</a:t>
            </a:r>
            <a:r>
              <a:rPr lang="en-US" sz="1500" dirty="0" smtClean="0"/>
              <a:t>='http://</a:t>
            </a:r>
            <a:r>
              <a:rPr lang="en-US" sz="1500" dirty="0" err="1" smtClean="0"/>
              <a:t>www.safeway.com</a:t>
            </a:r>
            <a:r>
              <a:rPr lang="en-US" sz="1500" dirty="0" smtClean="0"/>
              <a:t>/order-status' title='Safeway online Store'/&gt;</a:t>
            </a:r>
          </a:p>
          <a:p>
            <a:pPr>
              <a:buNone/>
            </a:pPr>
            <a:r>
              <a:rPr lang="en-US" sz="1500" dirty="0" smtClean="0"/>
              <a:t>	 &lt;author&gt;</a:t>
            </a:r>
          </a:p>
          <a:p>
            <a:pPr>
              <a:buNone/>
            </a:pPr>
            <a:r>
              <a:rPr lang="en-US" sz="1500" dirty="0" smtClean="0"/>
              <a:t>	 	&lt;name&gt;Your Grocery App&lt;/name&gt;</a:t>
            </a:r>
          </a:p>
          <a:p>
            <a:pPr>
              <a:buNone/>
            </a:pPr>
            <a:r>
              <a:rPr lang="en-US" sz="1500" dirty="0" smtClean="0"/>
              <a:t>		&lt;</a:t>
            </a:r>
            <a:r>
              <a:rPr lang="en-US" sz="1500" dirty="0" err="1" smtClean="0"/>
              <a:t>uri</a:t>
            </a:r>
            <a:r>
              <a:rPr lang="en-US" sz="1500" dirty="0" smtClean="0"/>
              <a:t>&gt;http://your-grocery-</a:t>
            </a:r>
            <a:r>
              <a:rPr lang="en-US" sz="1500" dirty="0" err="1" smtClean="0"/>
              <a:t>app.com</a:t>
            </a:r>
            <a:r>
              <a:rPr lang="en-US" sz="1500" dirty="0" smtClean="0"/>
              <a:t>&lt;/</a:t>
            </a:r>
            <a:r>
              <a:rPr lang="en-US" sz="1500" dirty="0" err="1" smtClean="0"/>
              <a:t>uri</a:t>
            </a:r>
            <a:r>
              <a:rPr lang="en-US" sz="1500" dirty="0" smtClean="0"/>
              <a:t>&gt;</a:t>
            </a:r>
          </a:p>
          <a:p>
            <a:pPr>
              <a:buNone/>
            </a:pPr>
            <a:r>
              <a:rPr lang="en-US" sz="1500" dirty="0" smtClean="0"/>
              <a:t>		&lt;email&gt;</a:t>
            </a:r>
            <a:r>
              <a:rPr lang="en-US" sz="1500" dirty="0" err="1" smtClean="0"/>
              <a:t>support@yourgroceryapp.com</a:t>
            </a:r>
            <a:r>
              <a:rPr lang="en-US" sz="1500" dirty="0" smtClean="0"/>
              <a:t>&lt;/email&gt;</a:t>
            </a:r>
          </a:p>
          <a:p>
            <a:pPr>
              <a:buNone/>
            </a:pPr>
            <a:r>
              <a:rPr lang="en-US" sz="1500" dirty="0" smtClean="0"/>
              <a:t>	 	</a:t>
            </a:r>
            <a:r>
              <a:rPr lang="en-US" sz="1500" dirty="0" smtClean="0">
                <a:solidFill>
                  <a:srgbClr val="FF6600"/>
                </a:solidFill>
              </a:rPr>
              <a:t>&lt;</a:t>
            </a:r>
            <a:r>
              <a:rPr lang="en-US" sz="1500" dirty="0" err="1" smtClean="0">
                <a:solidFill>
                  <a:srgbClr val="FF6600"/>
                </a:solidFill>
              </a:rPr>
              <a:t>OWP:consumer_id</a:t>
            </a:r>
            <a:r>
              <a:rPr lang="en-US" sz="1500" dirty="0" smtClean="0">
                <a:solidFill>
                  <a:srgbClr val="FF6600"/>
                </a:solidFill>
              </a:rPr>
              <a:t>&gt;api-caller:1234&lt;/</a:t>
            </a:r>
            <a:r>
              <a:rPr lang="en-US" sz="1500" dirty="0" err="1" smtClean="0">
                <a:solidFill>
                  <a:srgbClr val="FF6600"/>
                </a:solidFill>
              </a:rPr>
              <a:t>OWP:consumer_id</a:t>
            </a:r>
            <a:r>
              <a:rPr lang="en-US" sz="1500" dirty="0" smtClean="0">
                <a:solidFill>
                  <a:srgbClr val="FF6600"/>
                </a:solidFill>
              </a:rPr>
              <a:t>&gt;</a:t>
            </a:r>
          </a:p>
          <a:p>
            <a:pPr>
              <a:buNone/>
            </a:pPr>
            <a:r>
              <a:rPr lang="en-US" sz="1500" dirty="0" smtClean="0"/>
              <a:t>	 &lt;/author&gt;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this all together – a grocery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4" y="744538"/>
            <a:ext cx="8795742" cy="57451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</a:t>
            </a:r>
            <a:r>
              <a:rPr lang="en-US" sz="1100" dirty="0" err="1" smtClean="0">
                <a:solidFill>
                  <a:srgbClr val="000000"/>
                </a:solidFill>
              </a:rPr>
              <a:t>OWP:transaction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</a:t>
            </a:r>
            <a:r>
              <a:rPr lang="en-US" sz="1100" dirty="0" err="1" smtClean="0">
                <a:solidFill>
                  <a:srgbClr val="FF6600"/>
                </a:solidFill>
              </a:rPr>
              <a:t>OWP:action</a:t>
            </a:r>
            <a:r>
              <a:rPr lang="en-US" sz="1100" dirty="0" smtClean="0">
                <a:solidFill>
                  <a:schemeClr val="tx1"/>
                </a:solidFill>
              </a:rPr>
              <a:t>&gt;http://owp-api.net/schema/1.0/object-types/Pay&lt;/</a:t>
            </a:r>
            <a:r>
              <a:rPr lang="en-US" sz="1100" dirty="0" err="1" smtClean="0">
                <a:solidFill>
                  <a:schemeClr val="tx1"/>
                </a:solidFill>
              </a:rPr>
              <a:t>OWP:action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	  &lt;</a:t>
            </a:r>
            <a:r>
              <a:rPr lang="en-US" sz="1100" dirty="0" err="1" smtClean="0">
                <a:solidFill>
                  <a:srgbClr val="FF6600"/>
                </a:solidFill>
              </a:rPr>
              <a:t>OWP:entity</a:t>
            </a:r>
            <a:r>
              <a:rPr lang="en-US" sz="1100" dirty="0" smtClean="0">
                <a:solidFill>
                  <a:srgbClr val="FF6600"/>
                </a:solidFill>
              </a:rPr>
              <a:t>-type</a:t>
            </a:r>
            <a:r>
              <a:rPr lang="en-US" sz="1100" dirty="0" smtClean="0">
                <a:solidFill>
                  <a:schemeClr val="tx1"/>
                </a:solidFill>
              </a:rPr>
              <a:t>&gt;http://owp-api.net/schema/1.0/entity-types/Sender&lt;/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	  &lt;name&gt;Praveen </a:t>
            </a:r>
            <a:r>
              <a:rPr lang="en-US" sz="1100" dirty="0" err="1" smtClean="0">
                <a:solidFill>
                  <a:schemeClr val="tx1"/>
                </a:solidFill>
              </a:rPr>
              <a:t>Alavilli</a:t>
            </a:r>
            <a:r>
              <a:rPr lang="en-US" sz="1100" dirty="0" smtClean="0">
                <a:solidFill>
                  <a:schemeClr val="tx1"/>
                </a:solidFill>
              </a:rPr>
              <a:t>&lt;/name&gt;&lt;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&gt;https://me.paypal.com/id/1234567&lt;/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&gt;&lt;email&gt;</a:t>
            </a:r>
            <a:r>
              <a:rPr lang="en-US" sz="1100" dirty="0" err="1" smtClean="0">
                <a:solidFill>
                  <a:schemeClr val="tx1"/>
                </a:solidFill>
              </a:rPr>
              <a:t>praveen@x.com</a:t>
            </a:r>
            <a:r>
              <a:rPr lang="en-US" sz="1100" dirty="0" smtClean="0">
                <a:solidFill>
                  <a:schemeClr val="tx1"/>
                </a:solidFill>
              </a:rPr>
              <a:t>&lt;/email&gt;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  &lt;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-type&gt;http://owp-api.net/schema/1.0/funding-types/Bank&lt;/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  &lt;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-type&gt;http://owp-api.net/schema/1.0/funding-types/CreditCard&lt;/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  &lt;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-type&gt;http://owp-api.net/schema/1.0/funding-types/DebitCard&lt;/</a:t>
            </a:r>
            <a:r>
              <a:rPr lang="en-US" sz="1100" dirty="0" err="1" smtClean="0">
                <a:solidFill>
                  <a:schemeClr val="tx1"/>
                </a:solidFill>
              </a:rPr>
              <a:t>OWP:funding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	&lt;</a:t>
            </a:r>
            <a:r>
              <a:rPr lang="en-US" sz="1100" dirty="0" err="1" smtClean="0">
                <a:solidFill>
                  <a:srgbClr val="FF6600"/>
                </a:solidFill>
              </a:rPr>
              <a:t>OWP:entity</a:t>
            </a:r>
            <a:r>
              <a:rPr lang="en-US" sz="1100" dirty="0" smtClean="0">
                <a:solidFill>
                  <a:srgbClr val="FF6600"/>
                </a:solidFill>
              </a:rPr>
              <a:t>-type</a:t>
            </a:r>
            <a:r>
              <a:rPr lang="en-US" sz="1100" dirty="0" smtClean="0">
                <a:solidFill>
                  <a:schemeClr val="tx1"/>
                </a:solidFill>
              </a:rPr>
              <a:t>&gt;http://owp-api.net/schema/1.0/entity-types/Receiver&lt;/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	&lt;name&gt;Safeway Store&lt;/name&gt;&lt;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&gt;https://biz.paypal.com/id/7654321&lt;/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&gt;&lt;email&gt;</a:t>
            </a:r>
            <a:r>
              <a:rPr lang="en-US" sz="1100" dirty="0" err="1" smtClean="0">
                <a:solidFill>
                  <a:schemeClr val="tx1"/>
                </a:solidFill>
              </a:rPr>
              <a:t>support@safeway.com</a:t>
            </a:r>
            <a:r>
              <a:rPr lang="en-US" sz="1100" dirty="0" smtClean="0">
                <a:solidFill>
                  <a:schemeClr val="tx1"/>
                </a:solidFill>
              </a:rPr>
              <a:t>&lt;/email&gt;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</a:t>
            </a:r>
            <a:r>
              <a:rPr lang="en-US" sz="1100" dirty="0" err="1" smtClean="0">
                <a:solidFill>
                  <a:schemeClr val="tx1"/>
                </a:solidFill>
              </a:rPr>
              <a:t>OWP:amount</a:t>
            </a:r>
            <a:r>
              <a:rPr lang="en-US" sz="1100" dirty="0" smtClean="0">
                <a:solidFill>
                  <a:schemeClr val="tx1"/>
                </a:solidFill>
              </a:rPr>
              <a:t> currency="USD"&gt;25.50&lt;/</a:t>
            </a:r>
            <a:r>
              <a:rPr lang="en-US" sz="1100" dirty="0" err="1" smtClean="0">
                <a:solidFill>
                  <a:schemeClr val="tx1"/>
                </a:solidFill>
              </a:rPr>
              <a:t>OWP:amount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</a:t>
            </a:r>
            <a:r>
              <a:rPr lang="en-US" sz="1100" dirty="0" err="1" smtClean="0">
                <a:solidFill>
                  <a:schemeClr val="tx1"/>
                </a:solidFill>
              </a:rPr>
              <a:t>OWP:payment</a:t>
            </a:r>
            <a:r>
              <a:rPr lang="en-US" sz="1100" dirty="0" smtClean="0">
                <a:solidFill>
                  <a:schemeClr val="tx1"/>
                </a:solidFill>
              </a:rPr>
              <a:t>-type&gt;http://owp-api.net/schema/1.0/payment-types/Goods&lt;/</a:t>
            </a:r>
            <a:r>
              <a:rPr lang="en-US" sz="1100" dirty="0" err="1" smtClean="0">
                <a:solidFill>
                  <a:schemeClr val="tx1"/>
                </a:solidFill>
              </a:rPr>
              <a:t>OWP:payment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&lt;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</a:t>
            </a:r>
            <a:r>
              <a:rPr lang="en-US" sz="1100" dirty="0" err="1" smtClean="0">
                <a:solidFill>
                  <a:srgbClr val="FF6600"/>
                </a:solidFill>
              </a:rPr>
              <a:t>OWP:entity</a:t>
            </a:r>
            <a:r>
              <a:rPr lang="en-US" sz="1100" dirty="0" smtClean="0">
                <a:solidFill>
                  <a:srgbClr val="FF6600"/>
                </a:solidFill>
              </a:rPr>
              <a:t>-type</a:t>
            </a:r>
            <a:r>
              <a:rPr lang="en-US" sz="1100" dirty="0" smtClean="0">
                <a:solidFill>
                  <a:schemeClr val="tx1"/>
                </a:solidFill>
              </a:rPr>
              <a:t>&gt;http://owp-api.net/schema/1.0/entity-types/Receiver&lt;/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&lt;name&gt;Your Grocery App&lt;/name&gt;&lt;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&gt;https://biz.paypal.com/id/432156&lt;/</a:t>
            </a:r>
            <a:r>
              <a:rPr lang="en-US" sz="1100" dirty="0" err="1" smtClean="0">
                <a:solidFill>
                  <a:schemeClr val="tx1"/>
                </a:solidFill>
              </a:rPr>
              <a:t>uri</a:t>
            </a:r>
            <a:r>
              <a:rPr lang="en-US" sz="1100" dirty="0" smtClean="0">
                <a:solidFill>
                  <a:schemeClr val="tx1"/>
                </a:solidFill>
              </a:rPr>
              <a:t>&gt;&lt;email&gt;</a:t>
            </a:r>
            <a:r>
              <a:rPr lang="en-US" sz="1100" dirty="0" err="1" smtClean="0">
                <a:solidFill>
                  <a:schemeClr val="tx1"/>
                </a:solidFill>
              </a:rPr>
              <a:t>support@yourgroceryapp.com</a:t>
            </a:r>
            <a:r>
              <a:rPr lang="en-US" sz="1100" dirty="0" smtClean="0">
                <a:solidFill>
                  <a:schemeClr val="tx1"/>
                </a:solidFill>
              </a:rPr>
              <a:t>&lt;/email&gt;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</a:t>
            </a:r>
            <a:r>
              <a:rPr lang="en-US" sz="1100" dirty="0" err="1" smtClean="0">
                <a:solidFill>
                  <a:schemeClr val="tx1"/>
                </a:solidFill>
              </a:rPr>
              <a:t>OWP:amount</a:t>
            </a:r>
            <a:r>
              <a:rPr lang="en-US" sz="1100" dirty="0" smtClean="0">
                <a:solidFill>
                  <a:schemeClr val="tx1"/>
                </a:solidFill>
              </a:rPr>
              <a:t> currency="USD"&gt;2.00&lt;/</a:t>
            </a:r>
            <a:r>
              <a:rPr lang="en-US" sz="1100" dirty="0" err="1" smtClean="0">
                <a:solidFill>
                  <a:schemeClr val="tx1"/>
                </a:solidFill>
              </a:rPr>
              <a:t>OWP:amount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	&lt;</a:t>
            </a:r>
            <a:r>
              <a:rPr lang="en-US" sz="1100" dirty="0" err="1" smtClean="0">
                <a:solidFill>
                  <a:schemeClr val="tx1"/>
                </a:solidFill>
              </a:rPr>
              <a:t>OWP:payment</a:t>
            </a:r>
            <a:r>
              <a:rPr lang="en-US" sz="1100" dirty="0" smtClean="0">
                <a:solidFill>
                  <a:schemeClr val="tx1"/>
                </a:solidFill>
              </a:rPr>
              <a:t>-type&gt;http://owp-api.net/schema/1.0/payment-types/Services&lt;/</a:t>
            </a:r>
            <a:r>
              <a:rPr lang="en-US" sz="1100" dirty="0" err="1" smtClean="0">
                <a:solidFill>
                  <a:schemeClr val="tx1"/>
                </a:solidFill>
              </a:rPr>
              <a:t>OWP:payment</a:t>
            </a:r>
            <a:r>
              <a:rPr lang="en-US" sz="1100" dirty="0" smtClean="0">
                <a:solidFill>
                  <a:schemeClr val="tx1"/>
                </a:solidFill>
              </a:rPr>
              <a:t>-type&gt;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 &lt;/</a:t>
            </a:r>
            <a:r>
              <a:rPr lang="en-US" sz="1100" dirty="0" err="1" smtClean="0">
                <a:solidFill>
                  <a:schemeClr val="tx1"/>
                </a:solidFill>
              </a:rPr>
              <a:t>OWP:entity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	 &lt;/</a:t>
            </a:r>
            <a:r>
              <a:rPr lang="en-US" sz="1100" dirty="0" err="1" smtClean="0">
                <a:solidFill>
                  <a:schemeClr val="bg1"/>
                </a:solidFill>
              </a:rPr>
              <a:t>OWP:transaction</a:t>
            </a:r>
            <a:r>
              <a:rPr lang="en-US" sz="1100" dirty="0" smtClean="0">
                <a:solidFill>
                  <a:schemeClr val="bg1"/>
                </a:solidFill>
              </a:rPr>
              <a:t>&gt;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&lt;/entry&gt;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Goods app – using Pre-Pay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438"/>
            <a:ext cx="8229600" cy="5287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&lt;entry&gt;</a:t>
            </a:r>
          </a:p>
          <a:p>
            <a:pPr>
              <a:buNone/>
            </a:pPr>
            <a:r>
              <a:rPr lang="en-US" sz="1100" dirty="0" smtClean="0"/>
              <a:t>	 &lt;id&gt;https://paymentsservice.com/owp/tranaction/id/2123024611142172293&lt;/id&gt;</a:t>
            </a:r>
          </a:p>
          <a:p>
            <a:pPr>
              <a:buNone/>
            </a:pPr>
            <a:r>
              <a:rPr lang="en-US" sz="1100" dirty="0" smtClean="0"/>
              <a:t>	&lt;published&gt;2010-07-15T01:46:00.001-05:00&lt;/published&gt; &lt;updated&gt;2010-07-14T08:00:50.788-05:00&lt;/updated&gt;</a:t>
            </a:r>
          </a:p>
          <a:p>
            <a:pPr>
              <a:buNone/>
            </a:pPr>
            <a:r>
              <a:rPr lang="en-US" sz="1100" dirty="0" smtClean="0"/>
              <a:t>	 &lt;category scheme='</a:t>
            </a:r>
            <a:r>
              <a:rPr lang="en-US" sz="1100" dirty="0" err="1" smtClean="0"/>
              <a:t>http://owp-api.net/atom/ns</a:t>
            </a:r>
            <a:r>
              <a:rPr lang="en-US" sz="1100" dirty="0" smtClean="0"/>
              <a:t>#' term=’coins' label=”</a:t>
            </a:r>
            <a:r>
              <a:rPr lang="en-US" sz="1100" dirty="0" err="1" smtClean="0"/>
              <a:t>Coinsville</a:t>
            </a:r>
            <a:r>
              <a:rPr lang="en-US" sz="1100" dirty="0" smtClean="0"/>
              <a:t> Coins"/&gt;</a:t>
            </a:r>
          </a:p>
          <a:p>
            <a:pPr>
              <a:buNone/>
            </a:pPr>
            <a:r>
              <a:rPr lang="en-US" sz="1100" dirty="0" smtClean="0"/>
              <a:t>	 &lt;title type='text'&gt;Buying coins on </a:t>
            </a:r>
            <a:r>
              <a:rPr lang="en-US" sz="1100" dirty="0" err="1" smtClean="0"/>
              <a:t>Coinsville</a:t>
            </a:r>
            <a:r>
              <a:rPr lang="en-US" sz="1100" dirty="0" smtClean="0"/>
              <a:t>&lt;/title&gt;</a:t>
            </a:r>
          </a:p>
          <a:p>
            <a:pPr>
              <a:buNone/>
            </a:pPr>
            <a:r>
              <a:rPr lang="en-US" sz="1100" dirty="0" smtClean="0"/>
              <a:t>	 &lt;content type='html’&gt;</a:t>
            </a:r>
            <a:r>
              <a:rPr lang="en-US" sz="1100" dirty="0" err="1" smtClean="0"/>
              <a:t>PrePay</a:t>
            </a:r>
            <a:r>
              <a:rPr lang="en-US" sz="1100" dirty="0" smtClean="0"/>
              <a:t> for </a:t>
            </a:r>
            <a:r>
              <a:rPr lang="en-US" sz="1100" dirty="0" err="1" smtClean="0"/>
              <a:t>Coinsville</a:t>
            </a:r>
            <a:r>
              <a:rPr lang="en-US" sz="1100" dirty="0" smtClean="0"/>
              <a:t>&lt;/content&gt;</a:t>
            </a:r>
          </a:p>
          <a:p>
            <a:pPr>
              <a:buNone/>
            </a:pPr>
            <a:r>
              <a:rPr lang="en-US" sz="1100" dirty="0" smtClean="0"/>
              <a:t>	 &lt;link </a:t>
            </a:r>
            <a:r>
              <a:rPr lang="en-US" sz="1100" dirty="0" err="1" smtClean="0"/>
              <a:t>rel</a:t>
            </a:r>
            <a:r>
              <a:rPr lang="en-US" sz="1100" dirty="0" smtClean="0"/>
              <a:t>='alternate' type='text/html' </a:t>
            </a:r>
            <a:r>
              <a:rPr lang="en-US" sz="1100" dirty="0" err="1" smtClean="0"/>
              <a:t>href</a:t>
            </a:r>
            <a:r>
              <a:rPr lang="en-US" sz="1100" dirty="0" smtClean="0"/>
              <a:t>='http://</a:t>
            </a:r>
            <a:r>
              <a:rPr lang="en-US" sz="1100" dirty="0" err="1" smtClean="0"/>
              <a:t>coinsville.com</a:t>
            </a:r>
            <a:r>
              <a:rPr lang="en-US" sz="1100" dirty="0" smtClean="0"/>
              <a:t>/account' title=’</a:t>
            </a:r>
            <a:r>
              <a:rPr lang="en-US" sz="1100" dirty="0" err="1" smtClean="0"/>
              <a:t>Coinsville</a:t>
            </a:r>
            <a:r>
              <a:rPr lang="en-US" sz="1100" dirty="0" smtClean="0"/>
              <a:t> Account Page'/&gt;</a:t>
            </a:r>
          </a:p>
          <a:p>
            <a:pPr>
              <a:buNone/>
            </a:pPr>
            <a:r>
              <a:rPr lang="en-US" sz="1100" dirty="0" smtClean="0"/>
              <a:t>	 &lt;author&gt;</a:t>
            </a:r>
          </a:p>
          <a:p>
            <a:pPr>
              <a:buNone/>
            </a:pPr>
            <a:r>
              <a:rPr lang="en-US" sz="1100" dirty="0" smtClean="0"/>
              <a:t>	      &lt;name&gt;Digital Goods App&lt;/name&gt;&lt;</a:t>
            </a:r>
            <a:r>
              <a:rPr lang="en-US" sz="1100" dirty="0" err="1" smtClean="0"/>
              <a:t>uri</a:t>
            </a:r>
            <a:r>
              <a:rPr lang="en-US" sz="1100" dirty="0" smtClean="0"/>
              <a:t>&gt;http://</a:t>
            </a:r>
            <a:r>
              <a:rPr lang="en-US" sz="1100" dirty="0" err="1" smtClean="0"/>
              <a:t>digitalgoodsapp.com</a:t>
            </a:r>
            <a:r>
              <a:rPr lang="en-US" sz="1100" dirty="0" smtClean="0"/>
              <a:t>&lt;/</a:t>
            </a:r>
            <a:r>
              <a:rPr lang="en-US" sz="1100" dirty="0" err="1" smtClean="0"/>
              <a:t>uri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            &lt;email&gt;</a:t>
            </a:r>
            <a:r>
              <a:rPr lang="en-US" sz="1100" dirty="0" err="1" smtClean="0"/>
              <a:t>support@digitalgoodsapp.com</a:t>
            </a:r>
            <a:r>
              <a:rPr lang="en-US" sz="1100" dirty="0" smtClean="0"/>
              <a:t>&lt;/email&gt;</a:t>
            </a:r>
          </a:p>
          <a:p>
            <a:pPr>
              <a:buNone/>
            </a:pPr>
            <a:r>
              <a:rPr lang="en-US" sz="1100" dirty="0" smtClean="0"/>
              <a:t>	     &lt;</a:t>
            </a:r>
            <a:r>
              <a:rPr lang="en-US" sz="1100" dirty="0" err="1" smtClean="0"/>
              <a:t>OWP:consumer_id</a:t>
            </a:r>
            <a:r>
              <a:rPr lang="en-US" sz="1100" dirty="0" smtClean="0"/>
              <a:t>&gt;api-caller:654321&lt;/</a:t>
            </a:r>
            <a:r>
              <a:rPr lang="en-US" sz="1100" dirty="0" err="1" smtClean="0"/>
              <a:t>OWP:consumer_id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 &lt;/author&gt;</a:t>
            </a:r>
          </a:p>
          <a:p>
            <a:pPr>
              <a:buNone/>
            </a:pPr>
            <a:r>
              <a:rPr lang="en-US" sz="1100" dirty="0" smtClean="0"/>
              <a:t>	 &lt;</a:t>
            </a:r>
            <a:r>
              <a:rPr lang="en-US" sz="1100" dirty="0" err="1" smtClean="0"/>
              <a:t>OWP:transaction</a:t>
            </a:r>
            <a:r>
              <a:rPr lang="en-US" sz="1100" dirty="0" smtClean="0"/>
              <a:t>&gt;</a:t>
            </a:r>
          </a:p>
          <a:p>
            <a:pPr lvl="1">
              <a:buNone/>
            </a:pPr>
            <a:r>
              <a:rPr lang="en-US" sz="1100" dirty="0" smtClean="0"/>
              <a:t>	</a:t>
            </a:r>
            <a:r>
              <a:rPr lang="en-US" sz="1100" dirty="0" smtClean="0">
                <a:solidFill>
                  <a:srgbClr val="FF6600"/>
                </a:solidFill>
              </a:rPr>
              <a:t>&lt;</a:t>
            </a:r>
            <a:r>
              <a:rPr lang="en-US" sz="1100" dirty="0" err="1" smtClean="0">
                <a:solidFill>
                  <a:srgbClr val="FF6600"/>
                </a:solidFill>
              </a:rPr>
              <a:t>OWP:action</a:t>
            </a:r>
            <a:r>
              <a:rPr lang="en-US" sz="1100" dirty="0" smtClean="0"/>
              <a:t>&gt;http://owp-api.net/schema/1.0/object-types/PrePayAgreement&lt;/</a:t>
            </a:r>
            <a:r>
              <a:rPr lang="en-US" sz="1100" dirty="0" err="1" smtClean="0"/>
              <a:t>OWP:action</a:t>
            </a:r>
            <a:r>
              <a:rPr lang="en-US" sz="1100" dirty="0" smtClean="0"/>
              <a:t>&gt;</a:t>
            </a:r>
          </a:p>
          <a:p>
            <a:pPr lvl="1">
              <a:buNone/>
            </a:pPr>
            <a:r>
              <a:rPr lang="en-US" sz="1100" dirty="0" smtClean="0"/>
              <a:t>	&lt;</a:t>
            </a:r>
            <a:r>
              <a:rPr lang="en-US" sz="1100" dirty="0" err="1" smtClean="0"/>
              <a:t>OWP:entity</a:t>
            </a:r>
            <a:r>
              <a:rPr lang="en-US" sz="1100" dirty="0" smtClean="0"/>
              <a:t>&gt;</a:t>
            </a:r>
          </a:p>
          <a:p>
            <a:pPr lvl="1">
              <a:buNone/>
            </a:pPr>
            <a:r>
              <a:rPr lang="en-US" sz="1100" dirty="0" smtClean="0"/>
              <a:t>		&lt;</a:t>
            </a:r>
            <a:r>
              <a:rPr lang="en-US" sz="1100" dirty="0" err="1" smtClean="0"/>
              <a:t>OWP:entity</a:t>
            </a:r>
            <a:r>
              <a:rPr lang="en-US" sz="1100" dirty="0" smtClean="0"/>
              <a:t>-type&gt;http://owp-api.net/schema/1.0/entity-types/Sender&lt;/</a:t>
            </a:r>
            <a:r>
              <a:rPr lang="en-US" sz="1100" dirty="0" err="1" smtClean="0"/>
              <a:t>OWP:entity</a:t>
            </a:r>
            <a:r>
              <a:rPr lang="en-US" sz="1100" dirty="0" smtClean="0"/>
              <a:t>-type&gt;</a:t>
            </a:r>
          </a:p>
          <a:p>
            <a:pPr lvl="1">
              <a:buNone/>
            </a:pPr>
            <a:r>
              <a:rPr lang="en-US" sz="1100" dirty="0" smtClean="0"/>
              <a:t>	 	&lt;name&gt;Praveen </a:t>
            </a:r>
            <a:r>
              <a:rPr lang="en-US" sz="1100" dirty="0" err="1" smtClean="0"/>
              <a:t>Alavilli</a:t>
            </a:r>
            <a:r>
              <a:rPr lang="en-US" sz="1100" dirty="0" smtClean="0"/>
              <a:t>&lt;/name&gt;&lt;</a:t>
            </a:r>
            <a:r>
              <a:rPr lang="en-US" sz="1100" dirty="0" err="1" smtClean="0"/>
              <a:t>uri</a:t>
            </a:r>
            <a:r>
              <a:rPr lang="en-US" sz="1100" dirty="0" smtClean="0"/>
              <a:t>&gt;https://me.paypal.com/id/1234567&lt;/</a:t>
            </a:r>
            <a:r>
              <a:rPr lang="en-US" sz="1100" dirty="0" err="1" smtClean="0"/>
              <a:t>uri</a:t>
            </a:r>
            <a:r>
              <a:rPr lang="en-US" sz="1100" dirty="0" smtClean="0"/>
              <a:t>&gt;&lt;email&gt;</a:t>
            </a:r>
            <a:r>
              <a:rPr lang="en-US" sz="1100" dirty="0" err="1" smtClean="0"/>
              <a:t>praveen@x.com</a:t>
            </a:r>
            <a:r>
              <a:rPr lang="en-US" sz="1100" dirty="0" smtClean="0"/>
              <a:t>&lt;/email&gt;</a:t>
            </a:r>
          </a:p>
          <a:p>
            <a:pPr lvl="1">
              <a:buNone/>
            </a:pPr>
            <a:r>
              <a:rPr lang="en-US" sz="1100" dirty="0" smtClean="0"/>
              <a:t>		&lt;</a:t>
            </a:r>
            <a:r>
              <a:rPr lang="en-US" sz="1100" dirty="0" err="1" smtClean="0">
                <a:solidFill>
                  <a:srgbClr val="FF6600"/>
                </a:solidFill>
              </a:rPr>
              <a:t>OWP:funding</a:t>
            </a:r>
            <a:r>
              <a:rPr lang="en-US" sz="1100" dirty="0" smtClean="0">
                <a:solidFill>
                  <a:srgbClr val="FF6600"/>
                </a:solidFill>
              </a:rPr>
              <a:t>-type</a:t>
            </a:r>
            <a:r>
              <a:rPr lang="en-US" sz="1100" dirty="0" smtClean="0"/>
              <a:t>&gt;http://owp-api.net/schema/1.0/funding-types/Gold&lt;/</a:t>
            </a:r>
            <a:r>
              <a:rPr lang="en-US" sz="1100" dirty="0" err="1" smtClean="0"/>
              <a:t>OWP:funding</a:t>
            </a:r>
            <a:r>
              <a:rPr lang="en-US" sz="1100" dirty="0" smtClean="0"/>
              <a:t>-type&gt;</a:t>
            </a:r>
          </a:p>
          <a:p>
            <a:pPr lvl="1">
              <a:buNone/>
            </a:pPr>
            <a:r>
              <a:rPr lang="en-US" sz="1100" dirty="0" smtClean="0"/>
              <a:t>		&lt;</a:t>
            </a:r>
            <a:r>
              <a:rPr lang="en-US" sz="1100" dirty="0" err="1" smtClean="0">
                <a:solidFill>
                  <a:srgbClr val="FF6600"/>
                </a:solidFill>
              </a:rPr>
              <a:t>OWP:amount</a:t>
            </a:r>
            <a:r>
              <a:rPr lang="en-US" sz="1100" dirty="0" smtClean="0">
                <a:solidFill>
                  <a:srgbClr val="FF6600"/>
                </a:solidFill>
              </a:rPr>
              <a:t> currency</a:t>
            </a:r>
            <a:r>
              <a:rPr lang="en-US" sz="1100" dirty="0" smtClean="0"/>
              <a:t>=”bar"&gt;2&lt;/</a:t>
            </a:r>
            <a:r>
              <a:rPr lang="en-US" sz="1100" dirty="0" err="1" smtClean="0"/>
              <a:t>OWP:amount</a:t>
            </a:r>
            <a:r>
              <a:rPr lang="en-US" sz="1100" dirty="0" smtClean="0"/>
              <a:t>&gt;</a:t>
            </a:r>
          </a:p>
          <a:p>
            <a:pPr lvl="1">
              <a:buNone/>
            </a:pPr>
            <a:r>
              <a:rPr lang="en-US" sz="1100" dirty="0" smtClean="0"/>
              <a:t>	&lt;/</a:t>
            </a:r>
            <a:r>
              <a:rPr lang="en-US" sz="1100" dirty="0" err="1" smtClean="0"/>
              <a:t>OWP:entity</a:t>
            </a:r>
            <a:r>
              <a:rPr lang="en-US" sz="1100" dirty="0" smtClean="0"/>
              <a:t>&gt; 	</a:t>
            </a:r>
          </a:p>
          <a:p>
            <a:pPr lvl="1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	 &lt;/</a:t>
            </a:r>
            <a:r>
              <a:rPr lang="en-US" sz="1100" dirty="0" err="1" smtClean="0">
                <a:solidFill>
                  <a:schemeClr val="tx1"/>
                </a:solidFill>
              </a:rPr>
              <a:t>OWP:transaction</a:t>
            </a:r>
            <a:r>
              <a:rPr lang="en-US" sz="1100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sz="1100" dirty="0" smtClean="0">
                <a:solidFill>
                  <a:srgbClr val="FFFFFF"/>
                </a:solidFill>
              </a:rPr>
              <a:t>&lt;/entry&gt;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players…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27305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25" y="838200"/>
            <a:ext cx="25400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475" y="812800"/>
            <a:ext cx="2857500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00" y="1282700"/>
            <a:ext cx="3149600" cy="508000"/>
          </a:xfrm>
          <a:prstGeom prst="rect">
            <a:avLst/>
          </a:prstGeom>
        </p:spPr>
      </p:pic>
      <p:pic>
        <p:nvPicPr>
          <p:cNvPr id="15" name="Picture 14" descr="Screen shot 2010-07-20 at 11.42.35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" y="2692400"/>
            <a:ext cx="2717800" cy="1155700"/>
          </a:xfrm>
          <a:prstGeom prst="rect">
            <a:avLst/>
          </a:prstGeom>
        </p:spPr>
      </p:pic>
      <p:pic>
        <p:nvPicPr>
          <p:cNvPr id="16" name="Picture 15" descr="Screen shot 2010-07-20 at 11.43.19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500" y="4028799"/>
            <a:ext cx="2959100" cy="787400"/>
          </a:xfrm>
          <a:prstGeom prst="rect">
            <a:avLst/>
          </a:prstGeom>
        </p:spPr>
      </p:pic>
      <p:pic>
        <p:nvPicPr>
          <p:cNvPr id="18" name="Picture 17" descr="Screen shot 2010-07-20 at 11.46.05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50" y="4664862"/>
            <a:ext cx="2403475" cy="646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50" y="1797050"/>
            <a:ext cx="1752600" cy="774700"/>
          </a:xfrm>
          <a:prstGeom prst="rect">
            <a:avLst/>
          </a:prstGeom>
        </p:spPr>
      </p:pic>
      <p:pic>
        <p:nvPicPr>
          <p:cNvPr id="21" name="Picture 20" descr="Screen shot 2010-07-20 at 11.47.30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9950" y="1797050"/>
            <a:ext cx="1943100" cy="647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2050" y="5023125"/>
            <a:ext cx="20828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1550" y="2876550"/>
            <a:ext cx="1631950" cy="8197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9857" y="1473200"/>
            <a:ext cx="1380480" cy="1212850"/>
          </a:xfrm>
          <a:prstGeom prst="rect">
            <a:avLst/>
          </a:prstGeom>
        </p:spPr>
      </p:pic>
      <p:pic>
        <p:nvPicPr>
          <p:cNvPr id="27" name="Picture 26" descr="Screen shot 2010-07-20 at 11.58.00 P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6900" y="1568450"/>
            <a:ext cx="3429000" cy="876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7514" y="5133698"/>
            <a:ext cx="1743192" cy="860701"/>
          </a:xfrm>
          <a:prstGeom prst="rect">
            <a:avLst/>
          </a:prstGeom>
        </p:spPr>
      </p:pic>
      <p:pic>
        <p:nvPicPr>
          <p:cNvPr id="31" name="Picture 30" descr="sglogo-glass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2000" y="5221255"/>
            <a:ext cx="1339850" cy="674482"/>
          </a:xfrm>
          <a:prstGeom prst="rect">
            <a:avLst/>
          </a:prstGeom>
        </p:spPr>
      </p:pic>
      <p:pic>
        <p:nvPicPr>
          <p:cNvPr id="33" name="Picture 32" descr="nacha_logo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1462" y="2692400"/>
            <a:ext cx="2428875" cy="723900"/>
          </a:xfrm>
          <a:prstGeom prst="rect">
            <a:avLst/>
          </a:prstGeom>
        </p:spPr>
      </p:pic>
      <p:pic>
        <p:nvPicPr>
          <p:cNvPr id="35" name="Picture 34" descr="visa electron logo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1500" y="2997200"/>
            <a:ext cx="1295400" cy="808558"/>
          </a:xfrm>
          <a:prstGeom prst="rect">
            <a:avLst/>
          </a:prstGeom>
        </p:spPr>
      </p:pic>
      <p:pic>
        <p:nvPicPr>
          <p:cNvPr id="36" name="Picture 35" descr="ChaseLogo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6611" y="4129276"/>
            <a:ext cx="2114550" cy="393306"/>
          </a:xfrm>
          <a:prstGeom prst="rect">
            <a:avLst/>
          </a:prstGeom>
        </p:spPr>
      </p:pic>
      <p:pic>
        <p:nvPicPr>
          <p:cNvPr id="37" name="Picture 36" descr="facebook-credits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1336" y="3416300"/>
            <a:ext cx="960120" cy="9204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3350" y="5355987"/>
            <a:ext cx="2857500" cy="698500"/>
          </a:xfrm>
          <a:prstGeom prst="rect">
            <a:avLst/>
          </a:prstGeom>
        </p:spPr>
      </p:pic>
      <p:pic>
        <p:nvPicPr>
          <p:cNvPr id="23" name="Picture 22" descr="Screen shot 2010-07-20 at 10.57.20 PM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34336" y="4337325"/>
            <a:ext cx="2413000" cy="76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Goods app – recording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138"/>
            <a:ext cx="8229600" cy="36552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smtClean="0"/>
              <a:t>&lt;entry&gt;</a:t>
            </a:r>
          </a:p>
          <a:p>
            <a:pPr>
              <a:buNone/>
            </a:pPr>
            <a:r>
              <a:rPr lang="en-US" sz="900" dirty="0" smtClean="0"/>
              <a:t>	 &lt;id&gt;https://paymentsservice.com/owp/tranaction/id/45402461154323434234&lt;/id&gt;</a:t>
            </a:r>
          </a:p>
          <a:p>
            <a:pPr>
              <a:buNone/>
            </a:pPr>
            <a:r>
              <a:rPr lang="en-US" sz="900" dirty="0" smtClean="0"/>
              <a:t>	&lt;published&gt;2010-07-15T01:46:00.001-05:00&lt;/published&gt; &lt;updated&gt;2010-07-14T08:00:50.788-05:00&lt;/updated&gt;</a:t>
            </a:r>
          </a:p>
          <a:p>
            <a:pPr>
              <a:buNone/>
            </a:pPr>
            <a:r>
              <a:rPr lang="en-US" sz="900" dirty="0" smtClean="0"/>
              <a:t>	 &lt;category scheme='</a:t>
            </a:r>
            <a:r>
              <a:rPr lang="en-US" sz="900" dirty="0" err="1" smtClean="0"/>
              <a:t>http://owp-api.net/atom/ns</a:t>
            </a:r>
            <a:r>
              <a:rPr lang="en-US" sz="900" dirty="0" smtClean="0"/>
              <a:t>#' term=’coins' label=”</a:t>
            </a:r>
            <a:r>
              <a:rPr lang="en-US" sz="900" dirty="0" err="1" smtClean="0"/>
              <a:t>Coinsville</a:t>
            </a:r>
            <a:r>
              <a:rPr lang="en-US" sz="900" dirty="0" smtClean="0"/>
              <a:t> Coins"/&gt;</a:t>
            </a:r>
          </a:p>
          <a:p>
            <a:pPr>
              <a:buNone/>
            </a:pPr>
            <a:r>
              <a:rPr lang="en-US" sz="900" dirty="0" smtClean="0"/>
              <a:t>	 &lt;title type='text'&gt;Purchase digital sword&lt;/title&gt;</a:t>
            </a:r>
          </a:p>
          <a:p>
            <a:pPr>
              <a:buNone/>
            </a:pPr>
            <a:r>
              <a:rPr lang="en-US" sz="900" dirty="0" smtClean="0"/>
              <a:t>	 &lt;content type='html’&gt;Blazing sword&lt;/content&gt;</a:t>
            </a:r>
          </a:p>
          <a:p>
            <a:pPr>
              <a:buNone/>
            </a:pPr>
            <a:r>
              <a:rPr lang="en-US" sz="900" dirty="0" smtClean="0"/>
              <a:t>	 &lt;link </a:t>
            </a:r>
            <a:r>
              <a:rPr lang="en-US" sz="900" dirty="0" err="1" smtClean="0"/>
              <a:t>rel</a:t>
            </a:r>
            <a:r>
              <a:rPr lang="en-US" sz="900" dirty="0" smtClean="0"/>
              <a:t>='alternate' type='text/html' </a:t>
            </a:r>
            <a:r>
              <a:rPr lang="en-US" sz="900" dirty="0" err="1" smtClean="0"/>
              <a:t>href</a:t>
            </a:r>
            <a:r>
              <a:rPr lang="en-US" sz="900" dirty="0" smtClean="0"/>
              <a:t>='http://</a:t>
            </a:r>
            <a:r>
              <a:rPr lang="en-US" sz="900" dirty="0" err="1" smtClean="0"/>
              <a:t>coinsville.com</a:t>
            </a:r>
            <a:r>
              <a:rPr lang="en-US" sz="900" dirty="0" smtClean="0"/>
              <a:t>/order' title=’</a:t>
            </a:r>
            <a:r>
              <a:rPr lang="en-US" sz="900" dirty="0" err="1" smtClean="0"/>
              <a:t>Coinsville</a:t>
            </a:r>
            <a:r>
              <a:rPr lang="en-US" sz="900" dirty="0" smtClean="0"/>
              <a:t> Order Portal'/&gt;</a:t>
            </a:r>
          </a:p>
          <a:p>
            <a:pPr>
              <a:buNone/>
            </a:pPr>
            <a:r>
              <a:rPr lang="en-US" sz="900" dirty="0" smtClean="0"/>
              <a:t>	 &lt;author&gt;</a:t>
            </a:r>
          </a:p>
          <a:p>
            <a:pPr>
              <a:buNone/>
            </a:pPr>
            <a:r>
              <a:rPr lang="en-US" sz="900" dirty="0" smtClean="0"/>
              <a:t>	      &lt;name&gt;Digital Goods App&lt;/name&gt;&lt;</a:t>
            </a:r>
            <a:r>
              <a:rPr lang="en-US" sz="900" dirty="0" err="1" smtClean="0"/>
              <a:t>uri</a:t>
            </a:r>
            <a:r>
              <a:rPr lang="en-US" sz="900" dirty="0" smtClean="0"/>
              <a:t>&gt;http://</a:t>
            </a:r>
            <a:r>
              <a:rPr lang="en-US" sz="900" dirty="0" err="1" smtClean="0"/>
              <a:t>digitalgoodsapp.com</a:t>
            </a:r>
            <a:r>
              <a:rPr lang="en-US" sz="900" dirty="0" smtClean="0"/>
              <a:t>&lt;/</a:t>
            </a:r>
            <a:r>
              <a:rPr lang="en-US" sz="900" dirty="0" err="1" smtClean="0"/>
              <a:t>uri</a:t>
            </a:r>
            <a:r>
              <a:rPr lang="en-US" sz="900" dirty="0" smtClean="0"/>
              <a:t>&gt;</a:t>
            </a:r>
          </a:p>
          <a:p>
            <a:pPr>
              <a:buNone/>
            </a:pPr>
            <a:r>
              <a:rPr lang="en-US" sz="900" dirty="0" smtClean="0"/>
              <a:t>            &lt;email&gt;</a:t>
            </a:r>
            <a:r>
              <a:rPr lang="en-US" sz="900" dirty="0" err="1" smtClean="0"/>
              <a:t>support@digitalgoodsapp.com</a:t>
            </a:r>
            <a:r>
              <a:rPr lang="en-US" sz="900" dirty="0" smtClean="0"/>
              <a:t>&lt;/email&gt;</a:t>
            </a:r>
          </a:p>
          <a:p>
            <a:pPr>
              <a:buNone/>
            </a:pPr>
            <a:r>
              <a:rPr lang="en-US" sz="900" dirty="0" smtClean="0"/>
              <a:t>	     &lt;</a:t>
            </a:r>
            <a:r>
              <a:rPr lang="en-US" sz="900" dirty="0" err="1" smtClean="0"/>
              <a:t>OWP:consumer_id</a:t>
            </a:r>
            <a:r>
              <a:rPr lang="en-US" sz="900" dirty="0" smtClean="0"/>
              <a:t>&gt;api-caller:654321&lt;/</a:t>
            </a:r>
            <a:r>
              <a:rPr lang="en-US" sz="900" dirty="0" err="1" smtClean="0"/>
              <a:t>OWP:consumer_id</a:t>
            </a:r>
            <a:r>
              <a:rPr lang="en-US" sz="900" dirty="0" smtClean="0"/>
              <a:t>&gt;</a:t>
            </a:r>
          </a:p>
          <a:p>
            <a:pPr>
              <a:buNone/>
            </a:pPr>
            <a:r>
              <a:rPr lang="en-US" sz="900" dirty="0" smtClean="0"/>
              <a:t>	 &lt;/author&gt;</a:t>
            </a:r>
          </a:p>
          <a:p>
            <a:pPr>
              <a:buNone/>
            </a:pPr>
            <a:r>
              <a:rPr lang="en-US" sz="900" dirty="0" smtClean="0"/>
              <a:t>	 &lt;</a:t>
            </a:r>
            <a:r>
              <a:rPr lang="en-US" sz="900" dirty="0" err="1" smtClean="0"/>
              <a:t>OWP:transaction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/>
              <a:t>	&lt;</a:t>
            </a:r>
            <a:r>
              <a:rPr lang="en-US" sz="900" dirty="0" err="1" smtClean="0">
                <a:solidFill>
                  <a:srgbClr val="FF6600"/>
                </a:solidFill>
              </a:rPr>
              <a:t>OWP:action</a:t>
            </a:r>
            <a:r>
              <a:rPr lang="en-US" sz="900" dirty="0" smtClean="0"/>
              <a:t>&gt;http://owp-api.net/schema/1.0/object-types/Pay&lt;/</a:t>
            </a:r>
            <a:r>
              <a:rPr lang="en-US" sz="900" dirty="0" err="1" smtClean="0"/>
              <a:t>OWP:action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/>
              <a:t>	&lt;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/>
              <a:t>		&lt;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-type&gt;http://owp-api.net/schema/1.0/entity-types/Sender&lt;/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-type&gt;</a:t>
            </a:r>
          </a:p>
          <a:p>
            <a:pPr lvl="1">
              <a:buNone/>
            </a:pPr>
            <a:r>
              <a:rPr lang="en-US" sz="900" dirty="0" smtClean="0"/>
              <a:t>	 	&lt;name&gt;Praveen </a:t>
            </a:r>
            <a:r>
              <a:rPr lang="en-US" sz="900" dirty="0" err="1" smtClean="0"/>
              <a:t>Alavilli</a:t>
            </a:r>
            <a:r>
              <a:rPr lang="en-US" sz="900" dirty="0" smtClean="0"/>
              <a:t>&lt;/name&gt;&lt;</a:t>
            </a:r>
            <a:r>
              <a:rPr lang="en-US" sz="900" dirty="0" err="1" smtClean="0"/>
              <a:t>uri</a:t>
            </a:r>
            <a:r>
              <a:rPr lang="en-US" sz="900" dirty="0" smtClean="0"/>
              <a:t>&gt;https://me.paypal.com/id/1234567&lt;/</a:t>
            </a:r>
            <a:r>
              <a:rPr lang="en-US" sz="900" dirty="0" err="1" smtClean="0"/>
              <a:t>uri</a:t>
            </a:r>
            <a:r>
              <a:rPr lang="en-US" sz="900" dirty="0" smtClean="0"/>
              <a:t>&gt;&lt;email&gt;</a:t>
            </a:r>
            <a:r>
              <a:rPr lang="en-US" sz="900" dirty="0" err="1" smtClean="0"/>
              <a:t>praveen@x.com</a:t>
            </a:r>
            <a:r>
              <a:rPr lang="en-US" sz="900" dirty="0" smtClean="0"/>
              <a:t>&lt;/email&gt;</a:t>
            </a:r>
          </a:p>
          <a:p>
            <a:pPr lvl="1">
              <a:buNone/>
            </a:pPr>
            <a:r>
              <a:rPr lang="en-US" sz="900" dirty="0" smtClean="0"/>
              <a:t>		&lt;</a:t>
            </a:r>
            <a:r>
              <a:rPr lang="en-US" sz="900" b="1" dirty="0" err="1" smtClean="0">
                <a:solidFill>
                  <a:srgbClr val="FF6600"/>
                </a:solidFill>
              </a:rPr>
              <a:t>OWP:refTransactionId</a:t>
            </a:r>
            <a:r>
              <a:rPr lang="en-US" sz="900" dirty="0" smtClean="0"/>
              <a:t>&gt;https://paymentsservice.com/owp/tranaction/id/2123024611142172293&lt;/</a:t>
            </a:r>
            <a:r>
              <a:rPr lang="en-US" sz="900" dirty="0" err="1" smtClean="0"/>
              <a:t>OWP:refTransactionId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/>
              <a:t>	&lt;/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&gt; </a:t>
            </a:r>
          </a:p>
          <a:p>
            <a:pPr lvl="1">
              <a:buNone/>
            </a:pPr>
            <a:r>
              <a:rPr lang="en-US" sz="900" dirty="0" smtClean="0"/>
              <a:t>	&lt;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/>
              <a:t>		&lt;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-type&gt;http://owp-api.net/schema/1.0/entity-types/Receiver&lt;/</a:t>
            </a:r>
            <a:r>
              <a:rPr lang="en-US" sz="900" dirty="0" err="1" smtClean="0"/>
              <a:t>OWP:entity</a:t>
            </a:r>
            <a:r>
              <a:rPr lang="en-US" sz="900" dirty="0" smtClean="0"/>
              <a:t>-type&gt;</a:t>
            </a:r>
          </a:p>
          <a:p>
            <a:pPr lvl="1">
              <a:buNone/>
            </a:pPr>
            <a:r>
              <a:rPr lang="en-US" sz="900" dirty="0" smtClean="0"/>
              <a:t>		&lt;name&gt;Digital Sword Seller&lt;/name&gt;&lt;</a:t>
            </a:r>
            <a:r>
              <a:rPr lang="en-US" sz="900" dirty="0" err="1" smtClean="0"/>
              <a:t>uri</a:t>
            </a:r>
            <a:r>
              <a:rPr lang="en-US" sz="900" dirty="0" smtClean="0"/>
              <a:t>&gt;https://biz.paymentprovider.com/id/9832434&lt;/</a:t>
            </a:r>
            <a:r>
              <a:rPr lang="en-US" sz="900" dirty="0" err="1" smtClean="0"/>
              <a:t>uri</a:t>
            </a:r>
            <a:r>
              <a:rPr lang="en-US" sz="900" dirty="0" smtClean="0"/>
              <a:t>&gt;&lt;email&gt;</a:t>
            </a:r>
            <a:r>
              <a:rPr lang="en-US" sz="900" dirty="0" err="1" smtClean="0"/>
              <a:t>support@sword.com</a:t>
            </a:r>
            <a:r>
              <a:rPr lang="en-US" sz="900" dirty="0" smtClean="0"/>
              <a:t>&lt;/email&gt;</a:t>
            </a:r>
          </a:p>
          <a:p>
            <a:pPr lvl="1">
              <a:buNone/>
            </a:pPr>
            <a:r>
              <a:rPr lang="en-US" sz="900" dirty="0" smtClean="0"/>
              <a:t>		&lt;</a:t>
            </a:r>
            <a:r>
              <a:rPr lang="en-US" sz="900" dirty="0" err="1" smtClean="0">
                <a:solidFill>
                  <a:srgbClr val="FF6600"/>
                </a:solidFill>
              </a:rPr>
              <a:t>OWP:amount</a:t>
            </a:r>
            <a:r>
              <a:rPr lang="en-US" sz="900" dirty="0" smtClean="0">
                <a:solidFill>
                  <a:srgbClr val="FF6600"/>
                </a:solidFill>
              </a:rPr>
              <a:t> currency</a:t>
            </a:r>
            <a:r>
              <a:rPr lang="en-US" sz="900" dirty="0" smtClean="0"/>
              <a:t>=”bars”&gt;0.25&lt;/</a:t>
            </a:r>
            <a:r>
              <a:rPr lang="en-US" sz="900" dirty="0" err="1" smtClean="0"/>
              <a:t>OWP:amount</a:t>
            </a:r>
            <a:r>
              <a:rPr lang="en-US" sz="900" dirty="0" smtClean="0"/>
              <a:t>&gt;</a:t>
            </a:r>
          </a:p>
          <a:p>
            <a:pPr lvl="1">
              <a:buNone/>
            </a:pPr>
            <a:r>
              <a:rPr lang="en-US" sz="900" dirty="0" smtClean="0">
                <a:solidFill>
                  <a:srgbClr val="000000"/>
                </a:solidFill>
              </a:rPr>
              <a:t>	 	&lt;</a:t>
            </a:r>
            <a:r>
              <a:rPr lang="en-US" sz="900" dirty="0" err="1" smtClean="0">
                <a:solidFill>
                  <a:srgbClr val="000000"/>
                </a:solidFill>
              </a:rPr>
              <a:t>OWP:payment</a:t>
            </a:r>
            <a:r>
              <a:rPr lang="en-US" sz="900" dirty="0" smtClean="0">
                <a:solidFill>
                  <a:srgbClr val="000000"/>
                </a:solidFill>
              </a:rPr>
              <a:t>-type&gt;http://owp-api.net/schema/1.0/payment-types/Services&lt;/</a:t>
            </a:r>
            <a:r>
              <a:rPr lang="en-US" sz="900" dirty="0" err="1" smtClean="0">
                <a:solidFill>
                  <a:srgbClr val="000000"/>
                </a:solidFill>
              </a:rPr>
              <a:t>OWP:payment</a:t>
            </a:r>
            <a:r>
              <a:rPr lang="en-US" sz="900" dirty="0" smtClean="0">
                <a:solidFill>
                  <a:srgbClr val="000000"/>
                </a:solidFill>
              </a:rPr>
              <a:t>-type&gt;</a:t>
            </a:r>
          </a:p>
          <a:p>
            <a:pPr lvl="1"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	 	&lt;/</a:t>
            </a:r>
            <a:r>
              <a:rPr lang="en-US" sz="900" dirty="0" err="1" smtClean="0">
                <a:solidFill>
                  <a:srgbClr val="FFFFFF"/>
                </a:solidFill>
              </a:rPr>
              <a:t>OWP:entity</a:t>
            </a:r>
            <a:r>
              <a:rPr lang="en-US" sz="900" dirty="0" smtClean="0">
                <a:solidFill>
                  <a:srgbClr val="FFFFFF"/>
                </a:solidFill>
              </a:rPr>
              <a:t>&gt;</a:t>
            </a:r>
          </a:p>
          <a:p>
            <a:pPr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	 &lt;/</a:t>
            </a:r>
            <a:r>
              <a:rPr lang="en-US" sz="900" dirty="0" err="1" smtClean="0">
                <a:solidFill>
                  <a:srgbClr val="FFFFFF"/>
                </a:solidFill>
              </a:rPr>
              <a:t>OWP:transaction</a:t>
            </a:r>
            <a:r>
              <a:rPr lang="en-US" sz="900" dirty="0" smtClean="0">
                <a:solidFill>
                  <a:srgbClr val="FFFFFF"/>
                </a:solidFill>
              </a:rPr>
              <a:t>&gt;</a:t>
            </a:r>
          </a:p>
          <a:p>
            <a:pPr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&lt;/entry&gt;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Join the community and help in driving the spec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hlinkClick r:id="rId2"/>
              </a:rPr>
              <a:t>OWP-API@googlegroups.com</a:t>
            </a:r>
            <a:r>
              <a:rPr lang="en-US" dirty="0" smtClean="0"/>
              <a:t> 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hlinkClick r:id="rId3"/>
              </a:rPr>
              <a:t>http://groups.google.com/group/owp-api</a:t>
            </a: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Validate the document model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Explore more use cases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Sample implementations 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Virtual Currency Provider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Payment Portability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Contact us: @</a:t>
            </a:r>
            <a:r>
              <a:rPr lang="en-US" dirty="0" err="1" smtClean="0"/>
              <a:t>ppalavilli</a:t>
            </a:r>
            <a:r>
              <a:rPr lang="en-US" dirty="0" smtClean="0"/>
              <a:t> &amp; @</a:t>
            </a:r>
            <a:r>
              <a:rPr lang="en-US" dirty="0" err="1" smtClean="0"/>
              <a:t>rtanaka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>
                <a:hlinkClick r:id="rId2"/>
              </a:rPr>
              <a:t>http://groups.google.com/group/owp-api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 Fragmentation</a:t>
            </a:r>
            <a:endParaRPr lang="en-US" dirty="0"/>
          </a:p>
        </p:txBody>
      </p:sp>
      <p:pic>
        <p:nvPicPr>
          <p:cNvPr id="6" name="Content Placeholder 5" descr="ecost_x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8" y="837727"/>
            <a:ext cx="8796337" cy="5120634"/>
          </a:xfrm>
        </p:spPr>
      </p:pic>
      <p:pic>
        <p:nvPicPr>
          <p:cNvPr id="5" name="Picture 4" descr="Screen shot 2010-07-21 at 1.46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97" y="4264544"/>
            <a:ext cx="1595744" cy="4852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052622" y="1018566"/>
            <a:ext cx="1948503" cy="41090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Credit/Debit Card Networks</a:t>
            </a:r>
          </a:p>
          <a:p>
            <a:pPr>
              <a:buFont typeface="Arial"/>
              <a:buChar char="•"/>
            </a:pPr>
            <a:r>
              <a:rPr lang="en-US" dirty="0" smtClean="0"/>
              <a:t>ACH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78236" y="1260702"/>
            <a:ext cx="5029200" cy="4811486"/>
            <a:chOff x="1701800" y="1260702"/>
            <a:chExt cx="5029200" cy="4811486"/>
          </a:xfrm>
        </p:grpSpPr>
        <p:pic>
          <p:nvPicPr>
            <p:cNvPr id="20" name="Picture 19" descr="Screen shot 2010-07-19 at 12.29.05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1800" y="1260702"/>
              <a:ext cx="5029200" cy="481148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4805164" y="2590800"/>
              <a:ext cx="1925836" cy="3429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ome gateway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components of Online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83" y="1047405"/>
            <a:ext cx="8795742" cy="5348883"/>
          </a:xfrm>
        </p:spPr>
        <p:txBody>
          <a:bodyPr/>
          <a:lstStyle/>
          <a:p>
            <a:r>
              <a:rPr lang="en-US" dirty="0" smtClean="0"/>
              <a:t>Authentication – Who are you?</a:t>
            </a:r>
          </a:p>
          <a:p>
            <a:endParaRPr lang="en-US" dirty="0" smtClean="0"/>
          </a:p>
          <a:p>
            <a:r>
              <a:rPr lang="en-US" dirty="0" smtClean="0"/>
              <a:t>Authorization – How much do you want to charge?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Payment Instrument – What are you using to pay?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Reduce Friction</a:t>
            </a:r>
          </a:p>
          <a:p>
            <a:endParaRPr lang="en-US" dirty="0" smtClean="0"/>
          </a:p>
          <a:p>
            <a:r>
              <a:rPr lang="en-US" dirty="0" smtClean="0"/>
              <a:t>Interoperability across multiple payment platforms</a:t>
            </a:r>
          </a:p>
          <a:p>
            <a:endParaRPr lang="en-US" dirty="0" smtClean="0"/>
          </a:p>
          <a:p>
            <a:r>
              <a:rPr lang="en-US" dirty="0" smtClean="0"/>
              <a:t>PCI Compliance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Web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  <a:buNone/>
            </a:pP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Consistency APIs across platforms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Single model for authorization, payments and transactions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Support for real and virtual currencies</a:t>
            </a:r>
          </a:p>
          <a:p>
            <a:pPr>
              <a:spcAft>
                <a:spcPts val="3000"/>
              </a:spcAft>
            </a:pPr>
            <a:r>
              <a:rPr lang="en-US" dirty="0" smtClean="0">
                <a:solidFill>
                  <a:srgbClr val="FF6600"/>
                </a:solidFill>
              </a:rPr>
              <a:t>Single, extensible document model</a:t>
            </a:r>
          </a:p>
          <a:p>
            <a:pPr>
              <a:spcAft>
                <a:spcPts val="3000"/>
              </a:spcAft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#4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oscon_speaker</Template>
  <TotalTime>5940</TotalTime>
  <Words>3904</Words>
  <Application>Microsoft Macintosh PowerPoint</Application>
  <PresentationFormat>On-screen Show (4:3)</PresentationFormat>
  <Paragraphs>390</Paragraphs>
  <Slides>42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Title &amp; Subtitle</vt:lpstr>
      <vt:lpstr>Title &amp; Bullets</vt:lpstr>
      <vt:lpstr>Master #3</vt:lpstr>
      <vt:lpstr>Master #4</vt:lpstr>
      <vt:lpstr>Open Stack For  Open  Web Payments</vt:lpstr>
      <vt:lpstr>Agenda</vt:lpstr>
      <vt:lpstr>Payments – a look back !</vt:lpstr>
      <vt:lpstr>There are many players…</vt:lpstr>
      <vt:lpstr>The Result: Fragmentation</vt:lpstr>
      <vt:lpstr>Payment Networks</vt:lpstr>
      <vt:lpstr>Essential components of Online Payments</vt:lpstr>
      <vt:lpstr>Motivation</vt:lpstr>
      <vt:lpstr>Open Web Payments</vt:lpstr>
      <vt:lpstr>What we’re not covering (for now)</vt:lpstr>
      <vt:lpstr> Transactions AS THE CORE</vt:lpstr>
      <vt:lpstr>Slide 12</vt:lpstr>
      <vt:lpstr>Slide 13</vt:lpstr>
      <vt:lpstr>The closest sibling on the web !</vt:lpstr>
      <vt:lpstr>Feeds – web resources</vt:lpstr>
      <vt:lpstr>Feeds – A closer Look</vt:lpstr>
      <vt:lpstr>Transactions – A closer look</vt:lpstr>
      <vt:lpstr>Mapping Transaction  ATOM Entry</vt:lpstr>
      <vt:lpstr>Open Web Payments Extensions</vt:lpstr>
      <vt:lpstr>ATOM</vt:lpstr>
      <vt:lpstr>POCO</vt:lpstr>
      <vt:lpstr>OAUth 2.0</vt:lpstr>
      <vt:lpstr>ATOMPub </vt:lpstr>
      <vt:lpstr>So what’s our open stack ?</vt:lpstr>
      <vt:lpstr>How does this work ?</vt:lpstr>
      <vt:lpstr>Transactions represented by an Entry</vt:lpstr>
      <vt:lpstr>OWP:transaction</vt:lpstr>
      <vt:lpstr>OWP:transaction</vt:lpstr>
      <vt:lpstr>http://owp-api.net/schema/1.0/actions/PrePayAgreement http://owp-api.net/schema/1.0/actions/PostPayAgreement</vt:lpstr>
      <vt:lpstr>http://owp-api.net/schema/1.0/actions/PrePay http://owp-api.net/schema/1.0/actions/PostPay </vt:lpstr>
      <vt:lpstr>http://owp-api.net/schema/1.0/actions/DelegatedPaymentAgreement </vt:lpstr>
      <vt:lpstr>http://owp-api.net/schema/1.0/actions/HoldFunds</vt:lpstr>
      <vt:lpstr>http://owp-api.net/schema/1.0/actions/Pay</vt:lpstr>
      <vt:lpstr>Authentication and Authorization</vt:lpstr>
      <vt:lpstr>Discovery</vt:lpstr>
      <vt:lpstr>API</vt:lpstr>
      <vt:lpstr>Putting this all together – a grocery app</vt:lpstr>
      <vt:lpstr>Putting this all together – a grocery app</vt:lpstr>
      <vt:lpstr>Digital Goods app – using Pre-Pay</vt:lpstr>
      <vt:lpstr>Digital Goods app – recording payment</vt:lpstr>
      <vt:lpstr>Next Steps</vt:lpstr>
      <vt:lpstr>Q &amp; A ?</vt:lpstr>
    </vt:vector>
  </TitlesOfParts>
  <Company>eBay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palavilli</dc:creator>
  <cp:lastModifiedBy>Shirley Bailes</cp:lastModifiedBy>
  <cp:revision>34</cp:revision>
  <dcterms:created xsi:type="dcterms:W3CDTF">2010-07-22T16:42:42Z</dcterms:created>
  <dcterms:modified xsi:type="dcterms:W3CDTF">2010-07-22T16:42:57Z</dcterms:modified>
</cp:coreProperties>
</file>